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8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Fira Sans Extra Condensed Medium"/>
      <p:regular r:id="rId34"/>
      <p:bold r:id="rId35"/>
      <p:italic r:id="rId36"/>
      <p:boldItalic r:id="rId37"/>
    </p:embeddedFont>
    <p:embeddedFont>
      <p:font typeface="Share"/>
      <p:regular r:id="rId38"/>
      <p:bold r:id="rId39"/>
      <p:italic r:id="rId40"/>
      <p:boldItalic r:id="rId41"/>
    </p:embeddedFont>
    <p:embeddedFont>
      <p:font typeface="DM Serif Display"/>
      <p:regular r:id="rId42"/>
      <p:italic r:id="rId43"/>
    </p:embeddedFont>
    <p:embeddedFont>
      <p:font typeface="Open Sans Light"/>
      <p:regular r:id="rId44"/>
      <p:bold r:id="rId45"/>
      <p:italic r:id="rId46"/>
      <p:boldItalic r:id="rId47"/>
    </p:embeddedFont>
    <p:embeddedFont>
      <p:font typeface="Open Sans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2" roundtripDataSignature="AMtx7mi1BGkRin+WS9RKsUTv3sx4p7Onj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8" name="Jesse Kinsman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hare-italic.fntdata"/><Relationship Id="rId42" Type="http://schemas.openxmlformats.org/officeDocument/2006/relationships/font" Target="fonts/DMSerifDisplay-regular.fntdata"/><Relationship Id="rId41" Type="http://schemas.openxmlformats.org/officeDocument/2006/relationships/font" Target="fonts/Share-boldItalic.fntdata"/><Relationship Id="rId44" Type="http://schemas.openxmlformats.org/officeDocument/2006/relationships/font" Target="fonts/OpenSansLight-regular.fntdata"/><Relationship Id="rId43" Type="http://schemas.openxmlformats.org/officeDocument/2006/relationships/font" Target="fonts/DMSerifDisplay-italic.fntdata"/><Relationship Id="rId46" Type="http://schemas.openxmlformats.org/officeDocument/2006/relationships/font" Target="fonts/OpenSansLight-italic.fntdata"/><Relationship Id="rId45" Type="http://schemas.openxmlformats.org/officeDocument/2006/relationships/font" Target="fonts/OpenSans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OpenSans-regular.fntdata"/><Relationship Id="rId47" Type="http://schemas.openxmlformats.org/officeDocument/2006/relationships/font" Target="fonts/OpenSansLight-boldItalic.fntdata"/><Relationship Id="rId49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FiraSansExtraCondensedMedium-bold.fntdata"/><Relationship Id="rId34" Type="http://schemas.openxmlformats.org/officeDocument/2006/relationships/font" Target="fonts/FiraSansExtraCondensedMedium-regular.fntdata"/><Relationship Id="rId37" Type="http://schemas.openxmlformats.org/officeDocument/2006/relationships/font" Target="fonts/FiraSansExtraCondensedMedium-boldItalic.fntdata"/><Relationship Id="rId36" Type="http://schemas.openxmlformats.org/officeDocument/2006/relationships/font" Target="fonts/FiraSansExtraCondensedMedium-italic.fntdata"/><Relationship Id="rId39" Type="http://schemas.openxmlformats.org/officeDocument/2006/relationships/font" Target="fonts/Share-bold.fntdata"/><Relationship Id="rId38" Type="http://schemas.openxmlformats.org/officeDocument/2006/relationships/font" Target="fonts/Share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OpenSans-boldItalic.fntdata"/><Relationship Id="rId50" Type="http://schemas.openxmlformats.org/officeDocument/2006/relationships/font" Target="fonts/OpenSans-italic.fntdata"/><Relationship Id="rId52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1-30T19:16:35.506">
    <p:pos x="6000" y="0"/>
    <p:text>Yangze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4-JCjk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11-30T19:18:04.048">
    <p:pos x="6000" y="0"/>
    <p:text>Yangze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4-JCj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5-11-30T19:16:01.286">
    <p:pos x="6000" y="0"/>
    <p:text>Kai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4-JCjc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5-11-30T19:16:09.324">
    <p:pos x="6000" y="0"/>
    <p:text>Kai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4-JCjg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5-11-30T19:17:30.173">
    <p:pos x="6000" y="0"/>
    <p:text>Jesse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4-JCjo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5-11-30T19:17:34.982">
    <p:pos x="6000" y="0"/>
    <p:text>Jesse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4-JCjs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5-11-30T20:18:32.150">
    <p:pos x="6000" y="0"/>
    <p:text>@jkmann@bu.edu Make it so the examples in these 3 slides align
_Assigned to jkmann@bu.edu_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4-JClw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5-11-30T19:17:56.042">
    <p:pos x="6000" y="0"/>
    <p:text>Shon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4-JCjw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ab98d7ed9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ab98d7ed9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aba0f8cd8d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aba0f8cd8d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aba0f8cd8d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aba0f8cd8d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912cf343ea_3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912cf343ea_3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ab98d7ed9d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ab98d7ed9d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ab98d7ed9d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ab98d7ed9d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912f6caa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3912f6caa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aba0f8cd8d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aba0f8cd8d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aba0f8cd8d_2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aba0f8cd8d_2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912cf343e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912cf343e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motivation is to address these challenges by building a framework that integrates risk, fees, diversification, and performance.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ab98d7ed9d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ab98d7ed9d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More icons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5.xml"/><Relationship Id="rId3" Type="http://schemas.openxmlformats.org/officeDocument/2006/relationships/slide" Target="/ppt/slides/slide5.xml"/><Relationship Id="rId4" Type="http://schemas.openxmlformats.org/officeDocument/2006/relationships/slide" Target="/ppt/slides/slide8.xml"/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9" Type="http://schemas.openxmlformats.org/officeDocument/2006/relationships/slide" Target="/ppt/slides/slide20.xml"/><Relationship Id="rId5" Type="http://schemas.openxmlformats.org/officeDocument/2006/relationships/slide" Target="/ppt/slides/slide8.xml"/><Relationship Id="rId6" Type="http://schemas.openxmlformats.org/officeDocument/2006/relationships/slide" Target="/ppt/slides/slide17.xml"/><Relationship Id="rId7" Type="http://schemas.openxmlformats.org/officeDocument/2006/relationships/slide" Target="/ppt/slides/slide17.xml"/><Relationship Id="rId8" Type="http://schemas.openxmlformats.org/officeDocument/2006/relationships/slide" Target="/ppt/slides/slide20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tBDfr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3"/>
          <p:cNvSpPr txBox="1"/>
          <p:nvPr>
            <p:ph type="ctrTitle"/>
          </p:nvPr>
        </p:nvSpPr>
        <p:spPr>
          <a:xfrm>
            <a:off x="2449550" y="1361100"/>
            <a:ext cx="4245000" cy="21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0" name="Google Shape;10;p23"/>
          <p:cNvSpPr txBox="1"/>
          <p:nvPr>
            <p:ph idx="1" type="subTitle"/>
          </p:nvPr>
        </p:nvSpPr>
        <p:spPr>
          <a:xfrm>
            <a:off x="2449475" y="3483600"/>
            <a:ext cx="42450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None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2"/>
          <p:cNvSpPr txBox="1"/>
          <p:nvPr>
            <p:ph type="ctrTitle"/>
          </p:nvPr>
        </p:nvSpPr>
        <p:spPr>
          <a:xfrm flipH="1">
            <a:off x="2676021" y="2226953"/>
            <a:ext cx="28239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6" name="Google Shape;66;p32"/>
          <p:cNvSpPr txBox="1"/>
          <p:nvPr>
            <p:ph idx="2" type="title"/>
          </p:nvPr>
        </p:nvSpPr>
        <p:spPr>
          <a:xfrm flipH="1">
            <a:off x="5637514" y="2269925"/>
            <a:ext cx="23631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3_1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3"/>
          <p:cNvSpPr txBox="1"/>
          <p:nvPr>
            <p:ph type="ctrTitle"/>
          </p:nvPr>
        </p:nvSpPr>
        <p:spPr>
          <a:xfrm flipH="1">
            <a:off x="4098499" y="2231814"/>
            <a:ext cx="26100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9" name="Google Shape;69;p33"/>
          <p:cNvSpPr txBox="1"/>
          <p:nvPr>
            <p:ph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4"/>
          <p:cNvSpPr txBox="1"/>
          <p:nvPr>
            <p:ph type="ctrTitle"/>
          </p:nvPr>
        </p:nvSpPr>
        <p:spPr>
          <a:xfrm flipH="1">
            <a:off x="4101575" y="2149455"/>
            <a:ext cx="29544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72" name="Google Shape;72;p34"/>
          <p:cNvSpPr txBox="1"/>
          <p:nvPr>
            <p:ph idx="2" type="title"/>
          </p:nvPr>
        </p:nvSpPr>
        <p:spPr>
          <a:xfrm flipH="1">
            <a:off x="787850" y="2419325"/>
            <a:ext cx="29544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5"/>
          <p:cNvSpPr txBox="1"/>
          <p:nvPr>
            <p:ph idx="1" type="subTitle"/>
          </p:nvPr>
        </p:nvSpPr>
        <p:spPr>
          <a:xfrm>
            <a:off x="934675" y="2689512"/>
            <a:ext cx="2877300" cy="13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75" name="Google Shape;75;p35"/>
          <p:cNvSpPr txBox="1"/>
          <p:nvPr>
            <p:ph idx="2" type="subTitle"/>
          </p:nvPr>
        </p:nvSpPr>
        <p:spPr>
          <a:xfrm>
            <a:off x="5371300" y="2689513"/>
            <a:ext cx="2877300" cy="13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76" name="Google Shape;76;p35"/>
          <p:cNvSpPr txBox="1"/>
          <p:nvPr>
            <p:ph type="ctrTitle"/>
          </p:nvPr>
        </p:nvSpPr>
        <p:spPr>
          <a:xfrm>
            <a:off x="934675" y="2129925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77" name="Google Shape;77;p35"/>
          <p:cNvSpPr txBox="1"/>
          <p:nvPr>
            <p:ph idx="3" type="ctrTitle"/>
          </p:nvPr>
        </p:nvSpPr>
        <p:spPr>
          <a:xfrm>
            <a:off x="5371300" y="2129925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/>
          <p:nvPr>
            <p:ph type="title"/>
          </p:nvPr>
        </p:nvSpPr>
        <p:spPr>
          <a:xfrm>
            <a:off x="2019050" y="1302350"/>
            <a:ext cx="5106000" cy="23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7"/>
          <p:cNvSpPr txBox="1"/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82" name="Google Shape;82;p37"/>
          <p:cNvSpPr txBox="1"/>
          <p:nvPr>
            <p:ph idx="1" type="subTitle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8"/>
          <p:cNvSpPr txBox="1"/>
          <p:nvPr>
            <p:ph idx="1" type="body"/>
          </p:nvPr>
        </p:nvSpPr>
        <p:spPr>
          <a:xfrm>
            <a:off x="713225" y="3689525"/>
            <a:ext cx="77175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0"/>
          <p:cNvSpPr txBox="1"/>
          <p:nvPr>
            <p:ph type="ctrTitle"/>
          </p:nvPr>
        </p:nvSpPr>
        <p:spPr>
          <a:xfrm>
            <a:off x="4755000" y="1851800"/>
            <a:ext cx="29832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8" name="Google Shape;88;p40"/>
          <p:cNvSpPr txBox="1"/>
          <p:nvPr>
            <p:ph idx="1" type="subTitle"/>
          </p:nvPr>
        </p:nvSpPr>
        <p:spPr>
          <a:xfrm>
            <a:off x="4754950" y="2314225"/>
            <a:ext cx="2983200" cy="13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1"/>
          <p:cNvSpPr txBox="1"/>
          <p:nvPr>
            <p:ph idx="1" type="subTitle"/>
          </p:nvPr>
        </p:nvSpPr>
        <p:spPr>
          <a:xfrm flipH="1">
            <a:off x="2144325" y="3016350"/>
            <a:ext cx="48552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1" name="Google Shape;91;p41"/>
          <p:cNvSpPr txBox="1"/>
          <p:nvPr>
            <p:ph type="title"/>
          </p:nvPr>
        </p:nvSpPr>
        <p:spPr>
          <a:xfrm>
            <a:off x="1735599" y="1380450"/>
            <a:ext cx="5673000" cy="163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8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/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" name="Google Shape;13;p24"/>
          <p:cNvSpPr txBox="1"/>
          <p:nvPr>
            <p:ph idx="2" type="ctrTitle"/>
          </p:nvPr>
        </p:nvSpPr>
        <p:spPr>
          <a:xfrm>
            <a:off x="1386000" y="3425225"/>
            <a:ext cx="15819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" name="Google Shape;14;p24"/>
          <p:cNvSpPr txBox="1"/>
          <p:nvPr>
            <p:ph idx="3" type="ctrTitle"/>
          </p:nvPr>
        </p:nvSpPr>
        <p:spPr>
          <a:xfrm>
            <a:off x="3767200" y="2613025"/>
            <a:ext cx="15819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" name="Google Shape;15;p24"/>
          <p:cNvSpPr txBox="1"/>
          <p:nvPr>
            <p:ph idx="4" type="ctrTitle"/>
          </p:nvPr>
        </p:nvSpPr>
        <p:spPr>
          <a:xfrm>
            <a:off x="6148400" y="3425225"/>
            <a:ext cx="15819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" name="Google Shape;16;p24"/>
          <p:cNvSpPr txBox="1"/>
          <p:nvPr>
            <p:ph idx="1" type="subTitle"/>
          </p:nvPr>
        </p:nvSpPr>
        <p:spPr>
          <a:xfrm>
            <a:off x="1386000" y="3778950"/>
            <a:ext cx="15819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" name="Google Shape;17;p24"/>
          <p:cNvSpPr txBox="1"/>
          <p:nvPr>
            <p:ph idx="5" type="subTitle"/>
          </p:nvPr>
        </p:nvSpPr>
        <p:spPr>
          <a:xfrm>
            <a:off x="3767200" y="2966750"/>
            <a:ext cx="15819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" name="Google Shape;18;p24"/>
          <p:cNvSpPr txBox="1"/>
          <p:nvPr>
            <p:ph idx="6" type="subTitle"/>
          </p:nvPr>
        </p:nvSpPr>
        <p:spPr>
          <a:xfrm>
            <a:off x="6148400" y="3778950"/>
            <a:ext cx="15819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2"/>
          <p:cNvSpPr txBox="1"/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42"/>
          <p:cNvSpPr txBox="1"/>
          <p:nvPr>
            <p:ph idx="1" type="subTitle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5" name="Google Shape;95;p42"/>
          <p:cNvSpPr txBox="1"/>
          <p:nvPr>
            <p:ph idx="2" type="subTitle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6" name="Google Shape;96;p42"/>
          <p:cNvSpPr txBox="1"/>
          <p:nvPr>
            <p:ph idx="3" type="ctrTitle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3"/>
          <p:cNvSpPr txBox="1"/>
          <p:nvPr>
            <p:ph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" name="Google Shape;99;p43"/>
          <p:cNvSpPr txBox="1"/>
          <p:nvPr>
            <p:ph idx="2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0" name="Google Shape;100;p43"/>
          <p:cNvSpPr txBox="1"/>
          <p:nvPr>
            <p:ph idx="1" type="subTitle"/>
          </p:nvPr>
        </p:nvSpPr>
        <p:spPr>
          <a:xfrm>
            <a:off x="725625" y="4291560"/>
            <a:ext cx="19065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01" name="Google Shape;101;p43"/>
          <p:cNvSpPr txBox="1"/>
          <p:nvPr>
            <p:ph idx="3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02" name="Google Shape;102;p43">
            <a:hlinkClick action="ppaction://hlinksldjump" r:id="rId2"/>
          </p:cNvPr>
          <p:cNvSpPr txBox="1"/>
          <p:nvPr>
            <p:ph idx="4" type="ctrTitle"/>
          </p:nvPr>
        </p:nvSpPr>
        <p:spPr>
          <a:xfrm>
            <a:off x="2870600" y="3781500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3" name="Google Shape;103;p43"/>
          <p:cNvSpPr txBox="1"/>
          <p:nvPr>
            <p:ph idx="5" type="subTitle"/>
          </p:nvPr>
        </p:nvSpPr>
        <p:spPr>
          <a:xfrm>
            <a:off x="2870596" y="4287854"/>
            <a:ext cx="19767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04" name="Google Shape;104;p43">
            <a:hlinkClick action="ppaction://hlinksldjump" r:id="rId3"/>
          </p:cNvPr>
          <p:cNvSpPr txBox="1"/>
          <p:nvPr>
            <p:ph idx="6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05" name="Google Shape;105;p43"/>
          <p:cNvSpPr txBox="1"/>
          <p:nvPr>
            <p:ph idx="7" type="ctrTitle"/>
          </p:nvPr>
        </p:nvSpPr>
        <p:spPr>
          <a:xfrm>
            <a:off x="5015575" y="3781525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6" name="Google Shape;106;p43"/>
          <p:cNvSpPr txBox="1"/>
          <p:nvPr>
            <p:ph idx="8" type="subTitle"/>
          </p:nvPr>
        </p:nvSpPr>
        <p:spPr>
          <a:xfrm>
            <a:off x="5015575" y="4287865"/>
            <a:ext cx="19065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07" name="Google Shape;107;p43"/>
          <p:cNvSpPr txBox="1"/>
          <p:nvPr>
            <p:ph idx="9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6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4"/>
          <p:cNvSpPr txBox="1"/>
          <p:nvPr>
            <p:ph type="ctrTitle"/>
          </p:nvPr>
        </p:nvSpPr>
        <p:spPr>
          <a:xfrm>
            <a:off x="723600" y="470625"/>
            <a:ext cx="1707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44"/>
          <p:cNvSpPr txBox="1"/>
          <p:nvPr>
            <p:ph idx="2" type="ctrTitle"/>
          </p:nvPr>
        </p:nvSpPr>
        <p:spPr>
          <a:xfrm>
            <a:off x="2207792" y="1961143"/>
            <a:ext cx="18264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1" name="Google Shape;111;p44"/>
          <p:cNvSpPr txBox="1"/>
          <p:nvPr>
            <p:ph idx="1" type="subTitle"/>
          </p:nvPr>
        </p:nvSpPr>
        <p:spPr>
          <a:xfrm>
            <a:off x="2208007" y="2376293"/>
            <a:ext cx="1826400" cy="4809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" name="Google Shape;112;p44"/>
          <p:cNvSpPr txBox="1"/>
          <p:nvPr>
            <p:ph idx="3" type="ctrTitle"/>
          </p:nvPr>
        </p:nvSpPr>
        <p:spPr>
          <a:xfrm>
            <a:off x="4402900" y="1961143"/>
            <a:ext cx="18264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3" name="Google Shape;113;p44"/>
          <p:cNvSpPr txBox="1"/>
          <p:nvPr>
            <p:ph idx="4" type="subTitle"/>
          </p:nvPr>
        </p:nvSpPr>
        <p:spPr>
          <a:xfrm>
            <a:off x="4402850" y="2374293"/>
            <a:ext cx="1826400" cy="4809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44"/>
          <p:cNvSpPr txBox="1"/>
          <p:nvPr>
            <p:ph idx="5" type="ctrTitle"/>
          </p:nvPr>
        </p:nvSpPr>
        <p:spPr>
          <a:xfrm>
            <a:off x="6604375" y="1961143"/>
            <a:ext cx="18264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5" name="Google Shape;115;p44"/>
          <p:cNvSpPr txBox="1"/>
          <p:nvPr>
            <p:ph idx="6" type="subTitle"/>
          </p:nvPr>
        </p:nvSpPr>
        <p:spPr>
          <a:xfrm>
            <a:off x="6604225" y="2374293"/>
            <a:ext cx="1826400" cy="4809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" name="Google Shape;116;p44"/>
          <p:cNvSpPr txBox="1"/>
          <p:nvPr>
            <p:ph idx="7" type="ctrTitle"/>
          </p:nvPr>
        </p:nvSpPr>
        <p:spPr>
          <a:xfrm>
            <a:off x="713225" y="3703375"/>
            <a:ext cx="18264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7" name="Google Shape;117;p44"/>
          <p:cNvSpPr txBox="1"/>
          <p:nvPr>
            <p:ph idx="8" type="subTitle"/>
          </p:nvPr>
        </p:nvSpPr>
        <p:spPr>
          <a:xfrm>
            <a:off x="713441" y="4118525"/>
            <a:ext cx="18264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44"/>
          <p:cNvSpPr txBox="1"/>
          <p:nvPr>
            <p:ph idx="9" type="ctrTitle"/>
          </p:nvPr>
        </p:nvSpPr>
        <p:spPr>
          <a:xfrm>
            <a:off x="2908347" y="3703375"/>
            <a:ext cx="18264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9" name="Google Shape;119;p44"/>
          <p:cNvSpPr txBox="1"/>
          <p:nvPr>
            <p:ph idx="13" type="subTitle"/>
          </p:nvPr>
        </p:nvSpPr>
        <p:spPr>
          <a:xfrm>
            <a:off x="2908322" y="4116525"/>
            <a:ext cx="18264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0" name="Google Shape;120;p44"/>
          <p:cNvSpPr txBox="1"/>
          <p:nvPr>
            <p:ph idx="14" type="ctrTitle"/>
          </p:nvPr>
        </p:nvSpPr>
        <p:spPr>
          <a:xfrm>
            <a:off x="5109872" y="3689200"/>
            <a:ext cx="18264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1" name="Google Shape;121;p44"/>
          <p:cNvSpPr txBox="1"/>
          <p:nvPr>
            <p:ph idx="15" type="subTitle"/>
          </p:nvPr>
        </p:nvSpPr>
        <p:spPr>
          <a:xfrm>
            <a:off x="5109722" y="4118525"/>
            <a:ext cx="18264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5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5"/>
          <p:cNvSpPr/>
          <p:nvPr/>
        </p:nvSpPr>
        <p:spPr>
          <a:xfrm flipH="1">
            <a:off x="5204100" y="539500"/>
            <a:ext cx="3939900" cy="536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5"/>
          <p:cNvSpPr/>
          <p:nvPr/>
        </p:nvSpPr>
        <p:spPr>
          <a:xfrm flipH="1" rot="5400000">
            <a:off x="105125" y="4670975"/>
            <a:ext cx="679500" cy="536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6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6"/>
          <p:cNvSpPr/>
          <p:nvPr/>
        </p:nvSpPr>
        <p:spPr>
          <a:xfrm>
            <a:off x="5344850" y="0"/>
            <a:ext cx="3798900" cy="223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46"/>
          <p:cNvSpPr/>
          <p:nvPr/>
        </p:nvSpPr>
        <p:spPr>
          <a:xfrm>
            <a:off x="-2066275" y="4599425"/>
            <a:ext cx="2779500" cy="1633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3_1_1_1_1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ab98d7ed9d_0_281"/>
          <p:cNvSpPr txBox="1"/>
          <p:nvPr>
            <p:ph type="ctrTitle"/>
          </p:nvPr>
        </p:nvSpPr>
        <p:spPr>
          <a:xfrm flipH="1">
            <a:off x="2534025" y="2690100"/>
            <a:ext cx="4076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30" name="Google Shape;130;g3ab98d7ed9d_0_281"/>
          <p:cNvSpPr txBox="1"/>
          <p:nvPr>
            <p:ph hasCustomPrompt="1" idx="2" type="title"/>
          </p:nvPr>
        </p:nvSpPr>
        <p:spPr>
          <a:xfrm flipH="1">
            <a:off x="2533950" y="768900"/>
            <a:ext cx="4076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g3ab98d7ed9d_0_281"/>
          <p:cNvSpPr txBox="1"/>
          <p:nvPr>
            <p:ph idx="1" type="subTitle"/>
          </p:nvPr>
        </p:nvSpPr>
        <p:spPr>
          <a:xfrm>
            <a:off x="2534025" y="3945900"/>
            <a:ext cx="40761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aba0f8cd8d_2_299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4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aba0f8cd8d_2_605"/>
          <p:cNvSpPr txBox="1"/>
          <p:nvPr>
            <p:ph idx="1" type="subTitle"/>
          </p:nvPr>
        </p:nvSpPr>
        <p:spPr>
          <a:xfrm flipH="1">
            <a:off x="1010400" y="34230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9pPr>
          </a:lstStyle>
          <a:p/>
        </p:txBody>
      </p:sp>
      <p:sp>
        <p:nvSpPr>
          <p:cNvPr id="136" name="Google Shape;136;g3aba0f8cd8d_2_605"/>
          <p:cNvSpPr txBox="1"/>
          <p:nvPr>
            <p:ph idx="2" type="subTitle"/>
          </p:nvPr>
        </p:nvSpPr>
        <p:spPr>
          <a:xfrm flipH="1">
            <a:off x="1010400" y="3740150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7" name="Google Shape;137;g3aba0f8cd8d_2_605"/>
          <p:cNvSpPr txBox="1"/>
          <p:nvPr>
            <p:ph idx="3" type="subTitle"/>
          </p:nvPr>
        </p:nvSpPr>
        <p:spPr>
          <a:xfrm flipH="1">
            <a:off x="3747750" y="34230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9pPr>
          </a:lstStyle>
          <a:p/>
        </p:txBody>
      </p:sp>
      <p:sp>
        <p:nvSpPr>
          <p:cNvPr id="138" name="Google Shape;138;g3aba0f8cd8d_2_605"/>
          <p:cNvSpPr txBox="1"/>
          <p:nvPr>
            <p:ph idx="4" type="subTitle"/>
          </p:nvPr>
        </p:nvSpPr>
        <p:spPr>
          <a:xfrm>
            <a:off x="6490950" y="34230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9pPr>
          </a:lstStyle>
          <a:p/>
        </p:txBody>
      </p:sp>
      <p:sp>
        <p:nvSpPr>
          <p:cNvPr id="139" name="Google Shape;139;g3aba0f8cd8d_2_605"/>
          <p:cNvSpPr txBox="1"/>
          <p:nvPr>
            <p:ph idx="5" type="subTitle"/>
          </p:nvPr>
        </p:nvSpPr>
        <p:spPr>
          <a:xfrm flipH="1">
            <a:off x="3747750" y="3740125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0" name="Google Shape;140;g3aba0f8cd8d_2_605"/>
          <p:cNvSpPr txBox="1"/>
          <p:nvPr>
            <p:ph idx="6" type="subTitle"/>
          </p:nvPr>
        </p:nvSpPr>
        <p:spPr>
          <a:xfrm>
            <a:off x="6490950" y="3740125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1" name="Google Shape;141;g3aba0f8cd8d_2_605"/>
          <p:cNvSpPr txBox="1"/>
          <p:nvPr>
            <p:ph hasCustomPrompt="1" type="title"/>
          </p:nvPr>
        </p:nvSpPr>
        <p:spPr>
          <a:xfrm>
            <a:off x="1389900" y="2163690"/>
            <a:ext cx="889500" cy="36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g3aba0f8cd8d_2_605"/>
          <p:cNvSpPr txBox="1"/>
          <p:nvPr>
            <p:ph hasCustomPrompt="1" idx="7" type="title"/>
          </p:nvPr>
        </p:nvSpPr>
        <p:spPr>
          <a:xfrm>
            <a:off x="4127250" y="2160367"/>
            <a:ext cx="889500" cy="36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3" name="Google Shape;143;g3aba0f8cd8d_2_605"/>
          <p:cNvSpPr txBox="1"/>
          <p:nvPr>
            <p:ph hasCustomPrompt="1" idx="8" type="title"/>
          </p:nvPr>
        </p:nvSpPr>
        <p:spPr>
          <a:xfrm>
            <a:off x="6873895" y="2160693"/>
            <a:ext cx="889500" cy="36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g3aba0f8cd8d_2_605"/>
          <p:cNvSpPr txBox="1"/>
          <p:nvPr>
            <p:ph idx="9" type="ctrTitle"/>
          </p:nvPr>
        </p:nvSpPr>
        <p:spPr>
          <a:xfrm>
            <a:off x="723600" y="470625"/>
            <a:ext cx="1735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b98d7ed9d_0_629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5_1_1">
    <p:bg>
      <p:bgPr>
        <a:solidFill>
          <a:schemeClr val="dk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ba0f8cd8d_3_300"/>
          <p:cNvSpPr txBox="1"/>
          <p:nvPr>
            <p:ph type="ctrTitle"/>
          </p:nvPr>
        </p:nvSpPr>
        <p:spPr>
          <a:xfrm>
            <a:off x="723600" y="470625"/>
            <a:ext cx="17070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9" name="Google Shape;149;g3aba0f8cd8d_3_300"/>
          <p:cNvSpPr txBox="1"/>
          <p:nvPr>
            <p:ph idx="2" type="ctrTitle"/>
          </p:nvPr>
        </p:nvSpPr>
        <p:spPr>
          <a:xfrm>
            <a:off x="1627625" y="2937725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0" name="Google Shape;150;g3aba0f8cd8d_3_300"/>
          <p:cNvSpPr txBox="1"/>
          <p:nvPr>
            <p:ph idx="3" type="ctrTitle"/>
          </p:nvPr>
        </p:nvSpPr>
        <p:spPr>
          <a:xfrm>
            <a:off x="1627625" y="1302300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1" name="Google Shape;151;g3aba0f8cd8d_3_300"/>
          <p:cNvSpPr txBox="1"/>
          <p:nvPr>
            <p:ph idx="4" type="ctrTitle"/>
          </p:nvPr>
        </p:nvSpPr>
        <p:spPr>
          <a:xfrm>
            <a:off x="1627625" y="3749525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2" name="Google Shape;152;g3aba0f8cd8d_3_300"/>
          <p:cNvSpPr txBox="1"/>
          <p:nvPr>
            <p:ph idx="5" type="ctrTitle"/>
          </p:nvPr>
        </p:nvSpPr>
        <p:spPr>
          <a:xfrm>
            <a:off x="1627625" y="2125920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3" name="Google Shape;153;g3aba0f8cd8d_3_300"/>
          <p:cNvSpPr txBox="1"/>
          <p:nvPr>
            <p:ph idx="1" type="subTitle"/>
          </p:nvPr>
        </p:nvSpPr>
        <p:spPr>
          <a:xfrm>
            <a:off x="1627625" y="24937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4" name="Google Shape;154;g3aba0f8cd8d_3_300"/>
          <p:cNvSpPr txBox="1"/>
          <p:nvPr>
            <p:ph idx="6" type="subTitle"/>
          </p:nvPr>
        </p:nvSpPr>
        <p:spPr>
          <a:xfrm>
            <a:off x="1627625" y="33055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5" name="Google Shape;155;g3aba0f8cd8d_3_300"/>
          <p:cNvSpPr txBox="1"/>
          <p:nvPr>
            <p:ph idx="7" type="subTitle"/>
          </p:nvPr>
        </p:nvSpPr>
        <p:spPr>
          <a:xfrm>
            <a:off x="1627625" y="41173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6" name="Google Shape;156;g3aba0f8cd8d_3_300"/>
          <p:cNvSpPr txBox="1"/>
          <p:nvPr>
            <p:ph idx="8" type="subTitle"/>
          </p:nvPr>
        </p:nvSpPr>
        <p:spPr>
          <a:xfrm>
            <a:off x="1627625" y="16819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5"/>
          <p:cNvSpPr txBox="1"/>
          <p:nvPr>
            <p:ph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" name="Google Shape;21;p25"/>
          <p:cNvSpPr txBox="1"/>
          <p:nvPr>
            <p:ph idx="2"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" name="Google Shape;22;p25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" name="Google Shape;23;p25"/>
          <p:cNvSpPr txBox="1"/>
          <p:nvPr>
            <p:ph idx="3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4" name="Google Shape;24;p25">
            <a:hlinkClick action="ppaction://hlinksldjump" r:id="rId2"/>
          </p:cNvPr>
          <p:cNvSpPr txBox="1"/>
          <p:nvPr>
            <p:ph idx="4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" name="Google Shape;25;p25"/>
          <p:cNvSpPr txBox="1"/>
          <p:nvPr>
            <p:ph idx="5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6" name="Google Shape;26;p25">
            <a:hlinkClick action="ppaction://hlinksldjump" r:id="rId3"/>
          </p:cNvPr>
          <p:cNvSpPr txBox="1"/>
          <p:nvPr>
            <p:ph idx="6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7" name="Google Shape;27;p25">
            <a:hlinkClick action="ppaction://hlinksldjump" r:id="rId4"/>
          </p:cNvPr>
          <p:cNvSpPr txBox="1"/>
          <p:nvPr>
            <p:ph idx="7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8" name="Google Shape;28;p25"/>
          <p:cNvSpPr txBox="1"/>
          <p:nvPr>
            <p:ph idx="8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9" name="Google Shape;29;p25">
            <a:hlinkClick action="ppaction://hlinksldjump" r:id="rId5"/>
          </p:cNvPr>
          <p:cNvSpPr txBox="1"/>
          <p:nvPr>
            <p:ph idx="9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0" name="Google Shape;30;p25">
            <a:hlinkClick action="ppaction://hlinksldjump" r:id="rId6"/>
          </p:cNvPr>
          <p:cNvSpPr txBox="1"/>
          <p:nvPr>
            <p:ph idx="13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1" name="Google Shape;31;p25"/>
          <p:cNvSpPr txBox="1"/>
          <p:nvPr>
            <p:ph idx="14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2" name="Google Shape;32;p25">
            <a:hlinkClick action="ppaction://hlinksldjump" r:id="rId7"/>
          </p:cNvPr>
          <p:cNvSpPr txBox="1"/>
          <p:nvPr>
            <p:ph idx="15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3" name="Google Shape;33;p25">
            <a:hlinkClick action="ppaction://hlinksldjump" r:id="rId8"/>
          </p:cNvPr>
          <p:cNvSpPr txBox="1"/>
          <p:nvPr>
            <p:ph idx="16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4" name="Google Shape;34;p25"/>
          <p:cNvSpPr txBox="1"/>
          <p:nvPr>
            <p:ph idx="17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5" name="Google Shape;35;p25">
            <a:hlinkClick action="ppaction://hlinksldjump" r:id="rId9"/>
          </p:cNvPr>
          <p:cNvSpPr txBox="1"/>
          <p:nvPr>
            <p:ph idx="18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6" name="Google Shape;36;p25">
            <a:hlinkClick action="ppaction://hlinksldjump" r:id="rId10"/>
          </p:cNvPr>
          <p:cNvSpPr txBox="1"/>
          <p:nvPr>
            <p:ph idx="19" type="ctrTitle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7" name="Google Shape;37;p25"/>
          <p:cNvSpPr txBox="1"/>
          <p:nvPr>
            <p:ph idx="20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8" name="Google Shape;38;p25">
            <a:hlinkClick action="ppaction://hlinksldjump" r:id="rId11"/>
          </p:cNvPr>
          <p:cNvSpPr txBox="1"/>
          <p:nvPr>
            <p:ph idx="21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solidFill>
          <a:schemeClr val="dk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ab98d7ed9d_0_932"/>
          <p:cNvSpPr txBox="1"/>
          <p:nvPr>
            <p:ph type="ctrTitle"/>
          </p:nvPr>
        </p:nvSpPr>
        <p:spPr>
          <a:xfrm>
            <a:off x="723600" y="470625"/>
            <a:ext cx="194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g3ab98d7ed9d_0_932"/>
          <p:cNvSpPr txBox="1"/>
          <p:nvPr>
            <p:ph idx="1" type="subTitle"/>
          </p:nvPr>
        </p:nvSpPr>
        <p:spPr>
          <a:xfrm>
            <a:off x="4240075" y="1504450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0" name="Google Shape;160;g3ab98d7ed9d_0_932"/>
          <p:cNvSpPr txBox="1"/>
          <p:nvPr>
            <p:ph idx="2" type="subTitle"/>
          </p:nvPr>
        </p:nvSpPr>
        <p:spPr>
          <a:xfrm>
            <a:off x="4240075" y="2675938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1" name="Google Shape;161;g3ab98d7ed9d_0_932"/>
          <p:cNvSpPr txBox="1"/>
          <p:nvPr>
            <p:ph idx="3" type="ctrTitle"/>
          </p:nvPr>
        </p:nvSpPr>
        <p:spPr>
          <a:xfrm>
            <a:off x="4240075" y="11981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2" name="Google Shape;162;g3ab98d7ed9d_0_932"/>
          <p:cNvSpPr txBox="1"/>
          <p:nvPr>
            <p:ph idx="4" type="ctrTitle"/>
          </p:nvPr>
        </p:nvSpPr>
        <p:spPr>
          <a:xfrm>
            <a:off x="4240075" y="2362488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3" name="Google Shape;163;g3ab98d7ed9d_0_932"/>
          <p:cNvSpPr txBox="1"/>
          <p:nvPr>
            <p:ph idx="5" type="subTitle"/>
          </p:nvPr>
        </p:nvSpPr>
        <p:spPr>
          <a:xfrm>
            <a:off x="4240075" y="3844975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4" name="Google Shape;164;g3ab98d7ed9d_0_932"/>
          <p:cNvSpPr txBox="1"/>
          <p:nvPr>
            <p:ph idx="6" type="ctrTitle"/>
          </p:nvPr>
        </p:nvSpPr>
        <p:spPr>
          <a:xfrm>
            <a:off x="4240075" y="3537472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CUSTOM_3_1_1_1_1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912cf343ea_0_268"/>
          <p:cNvSpPr txBox="1"/>
          <p:nvPr>
            <p:ph type="ctrTitle"/>
          </p:nvPr>
        </p:nvSpPr>
        <p:spPr>
          <a:xfrm flipH="1">
            <a:off x="713216" y="2690100"/>
            <a:ext cx="3629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67" name="Google Shape;167;g3912cf343ea_0_268"/>
          <p:cNvSpPr txBox="1"/>
          <p:nvPr>
            <p:ph hasCustomPrompt="1" idx="2" type="title"/>
          </p:nvPr>
        </p:nvSpPr>
        <p:spPr>
          <a:xfrm flipH="1">
            <a:off x="713216" y="768900"/>
            <a:ext cx="3629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g3912cf343ea_0_268"/>
          <p:cNvSpPr txBox="1"/>
          <p:nvPr>
            <p:ph idx="1" type="subTitle"/>
          </p:nvPr>
        </p:nvSpPr>
        <p:spPr>
          <a:xfrm>
            <a:off x="713309" y="3945900"/>
            <a:ext cx="36291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912f6caaf0_0_591"/>
          <p:cNvSpPr txBox="1"/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1" name="Google Shape;171;g3912f6caaf0_0_591"/>
          <p:cNvSpPr txBox="1"/>
          <p:nvPr>
            <p:ph idx="1" type="subTitle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2" name="Google Shape;172;g3912f6caaf0_0_591"/>
          <p:cNvSpPr txBox="1"/>
          <p:nvPr/>
        </p:nvSpPr>
        <p:spPr>
          <a:xfrm flipH="1">
            <a:off x="5020775" y="3782100"/>
            <a:ext cx="2813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icons,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3_1_1_1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6"/>
          <p:cNvSpPr txBox="1"/>
          <p:nvPr>
            <p:ph type="ctrTitle"/>
          </p:nvPr>
        </p:nvSpPr>
        <p:spPr>
          <a:xfrm flipH="1">
            <a:off x="4801666" y="2690100"/>
            <a:ext cx="3629100" cy="12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41" name="Google Shape;41;p26"/>
          <p:cNvSpPr txBox="1"/>
          <p:nvPr>
            <p:ph idx="2" type="title"/>
          </p:nvPr>
        </p:nvSpPr>
        <p:spPr>
          <a:xfrm flipH="1">
            <a:off x="4801666" y="768900"/>
            <a:ext cx="36291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2" name="Google Shape;42;p26"/>
          <p:cNvSpPr txBox="1"/>
          <p:nvPr>
            <p:ph idx="1" type="subTitle"/>
          </p:nvPr>
        </p:nvSpPr>
        <p:spPr>
          <a:xfrm>
            <a:off x="4801759" y="3945900"/>
            <a:ext cx="36291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7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27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rabi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rabi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8"/>
          <p:cNvSpPr txBox="1"/>
          <p:nvPr>
            <p:ph type="ctrTitle"/>
          </p:nvPr>
        </p:nvSpPr>
        <p:spPr>
          <a:xfrm flipH="1">
            <a:off x="2662025" y="2536464"/>
            <a:ext cx="28239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48" name="Google Shape;48;p28"/>
          <p:cNvSpPr txBox="1"/>
          <p:nvPr>
            <p:ph idx="2" type="title"/>
          </p:nvPr>
        </p:nvSpPr>
        <p:spPr>
          <a:xfrm flipH="1">
            <a:off x="5726839" y="2419325"/>
            <a:ext cx="23337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9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bg>
      <p:bgPr>
        <a:solidFill>
          <a:schemeClr val="dk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0"/>
          <p:cNvSpPr txBox="1"/>
          <p:nvPr>
            <p:ph type="ctrTitle"/>
          </p:nvPr>
        </p:nvSpPr>
        <p:spPr>
          <a:xfrm>
            <a:off x="723600" y="470625"/>
            <a:ext cx="1616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3" name="Google Shape;53;p30"/>
          <p:cNvSpPr txBox="1"/>
          <p:nvPr>
            <p:ph idx="2" type="ctrTitle"/>
          </p:nvPr>
        </p:nvSpPr>
        <p:spPr>
          <a:xfrm>
            <a:off x="1967544" y="1602843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4" name="Google Shape;54;p30"/>
          <p:cNvSpPr txBox="1"/>
          <p:nvPr>
            <p:ph idx="1" type="subTitle"/>
          </p:nvPr>
        </p:nvSpPr>
        <p:spPr>
          <a:xfrm>
            <a:off x="2269044" y="2064316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5" name="Google Shape;55;p30"/>
          <p:cNvSpPr txBox="1"/>
          <p:nvPr>
            <p:ph idx="3" type="ctrTitle"/>
          </p:nvPr>
        </p:nvSpPr>
        <p:spPr>
          <a:xfrm>
            <a:off x="4747031" y="1602843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6" name="Google Shape;56;p30"/>
          <p:cNvSpPr txBox="1"/>
          <p:nvPr>
            <p:ph idx="4" type="subTitle"/>
          </p:nvPr>
        </p:nvSpPr>
        <p:spPr>
          <a:xfrm>
            <a:off x="5048531" y="2064313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7" name="Google Shape;57;p30"/>
          <p:cNvSpPr txBox="1"/>
          <p:nvPr>
            <p:ph idx="5" type="ctrTitle"/>
          </p:nvPr>
        </p:nvSpPr>
        <p:spPr>
          <a:xfrm>
            <a:off x="1967544" y="3229976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0"/>
          <p:cNvSpPr txBox="1"/>
          <p:nvPr>
            <p:ph idx="6" type="subTitle"/>
          </p:nvPr>
        </p:nvSpPr>
        <p:spPr>
          <a:xfrm>
            <a:off x="2269044" y="3691450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30"/>
          <p:cNvSpPr txBox="1"/>
          <p:nvPr>
            <p:ph idx="7" type="ctrTitle"/>
          </p:nvPr>
        </p:nvSpPr>
        <p:spPr>
          <a:xfrm>
            <a:off x="4747031" y="3247354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" name="Google Shape;60;p30"/>
          <p:cNvSpPr txBox="1"/>
          <p:nvPr>
            <p:ph idx="8" type="subTitle"/>
          </p:nvPr>
        </p:nvSpPr>
        <p:spPr>
          <a:xfrm>
            <a:off x="5048531" y="3708824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1"/>
          <p:cNvSpPr txBox="1"/>
          <p:nvPr>
            <p:ph type="ctrTitle"/>
          </p:nvPr>
        </p:nvSpPr>
        <p:spPr>
          <a:xfrm flipH="1">
            <a:off x="4098567" y="2240372"/>
            <a:ext cx="3224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3" name="Google Shape;63;p31"/>
          <p:cNvSpPr txBox="1"/>
          <p:nvPr>
            <p:ph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2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Light"/>
              <a:buChar char="●"/>
              <a:defRPr b="0" i="0" sz="1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 b="0" i="0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 b="0" i="0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 Light"/>
              <a:buChar char="●"/>
              <a:defRPr b="0" i="0" sz="12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 b="0" i="0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 b="0" i="0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●"/>
              <a:defRPr b="0" i="0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 b="0" i="0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 b="0" i="0" sz="14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2897">
          <p15:clr>
            <a:srgbClr val="EA4335"/>
          </p15:clr>
        </p15:guide>
        <p15:guide id="4" orient="horz" pos="34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4.xml"/><Relationship Id="rId4" Type="http://schemas.openxmlformats.org/officeDocument/2006/relationships/image" Target="../media/image2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5.xml"/><Relationship Id="rId4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5.xml"/><Relationship Id="rId4" Type="http://schemas.openxmlformats.org/officeDocument/2006/relationships/slide" Target="/ppt/slides/slide8.xml"/><Relationship Id="rId5" Type="http://schemas.openxmlformats.org/officeDocument/2006/relationships/slide" Target="/ppt/slides/slide17.xml"/><Relationship Id="rId6" Type="http://schemas.openxmlformats.org/officeDocument/2006/relationships/slide" Target="/ppt/slides/slide20.xml"/><Relationship Id="rId7" Type="http://schemas.openxmlformats.org/officeDocument/2006/relationships/slide" Target="/ppt/slides/slide25.xml"/><Relationship Id="rId8" Type="http://schemas.openxmlformats.org/officeDocument/2006/relationships/slide" Target="/ppt/slides/slide25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comments" Target="../comments/comment6.xml"/><Relationship Id="rId4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comments" Target="../comments/comment7.xml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comments" Target="../comments/comment8.xml"/><Relationship Id="rId4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2.xml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3.xml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"/>
          <p:cNvSpPr txBox="1"/>
          <p:nvPr>
            <p:ph type="ctrTitle"/>
          </p:nvPr>
        </p:nvSpPr>
        <p:spPr>
          <a:xfrm>
            <a:off x="751475" y="1361100"/>
            <a:ext cx="7641000" cy="21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Factor-Based Fund Analysis &amp; Portfolio Modeling</a:t>
            </a:r>
            <a:endParaRPr/>
          </a:p>
        </p:txBody>
      </p:sp>
      <p:sp>
        <p:nvSpPr>
          <p:cNvPr id="178" name="Google Shape;178;p1"/>
          <p:cNvSpPr txBox="1"/>
          <p:nvPr>
            <p:ph idx="1" type="subTitle"/>
          </p:nvPr>
        </p:nvSpPr>
        <p:spPr>
          <a:xfrm>
            <a:off x="1865850" y="3483600"/>
            <a:ext cx="54123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500"/>
              <a:t>Team 11: Jesse Kinsmann, Yangze Li, Shon Shaju, Kai Tran</a:t>
            </a:r>
            <a:endParaRPr sz="1500"/>
          </a:p>
        </p:txBody>
      </p:sp>
      <p:sp>
        <p:nvSpPr>
          <p:cNvPr id="179" name="Google Shape;179;p1"/>
          <p:cNvSpPr/>
          <p:nvPr/>
        </p:nvSpPr>
        <p:spPr>
          <a:xfrm rot="10800000">
            <a:off x="7782000" y="367900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"/>
          <p:cNvSpPr/>
          <p:nvPr/>
        </p:nvSpPr>
        <p:spPr>
          <a:xfrm>
            <a:off x="381075" y="3949313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2"/>
          <p:cNvSpPr txBox="1"/>
          <p:nvPr>
            <p:ph type="ctrTitle"/>
          </p:nvPr>
        </p:nvSpPr>
        <p:spPr>
          <a:xfrm>
            <a:off x="128350" y="66400"/>
            <a:ext cx="2596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Higher Growth Potential in ETF Categories</a:t>
            </a:r>
            <a:endParaRPr/>
          </a:p>
        </p:txBody>
      </p:sp>
      <p:sp>
        <p:nvSpPr>
          <p:cNvPr id="303" name="Google Shape;303;p12"/>
          <p:cNvSpPr/>
          <p:nvPr/>
        </p:nvSpPr>
        <p:spPr>
          <a:xfrm flipH="1">
            <a:off x="2829000" y="0"/>
            <a:ext cx="6315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2"/>
          <p:cNvSpPr txBox="1"/>
          <p:nvPr/>
        </p:nvSpPr>
        <p:spPr>
          <a:xfrm>
            <a:off x="0" y="766325"/>
            <a:ext cx="2829000" cy="16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3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pen Sans"/>
              <a:buChar char="❖"/>
            </a:pP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ETFs outperform mutual funds across nearly every top category, both in </a:t>
            </a: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median return and upper-range potential</a:t>
            </a:r>
            <a:endParaRPr b="1"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pen Sans"/>
              <a:buChar char="❖"/>
            </a:pP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Technology and Growth categories</a:t>
            </a: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 dominate for both ETFs and MFs, but ETFs deliver significantly higher returns in these areas</a:t>
            </a:r>
            <a:b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"/>
              <a:buChar char="❖"/>
            </a:pP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The distribution shapes show </a:t>
            </a:r>
            <a:r>
              <a:rPr b="1" i="0" lang="en" sz="13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ETFs are better suited for aggressive growth</a:t>
            </a: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while </a:t>
            </a:r>
            <a:r>
              <a:rPr b="1" i="0" lang="en" sz="13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mutual funds offer stability and lower volatility</a:t>
            </a:r>
            <a:endParaRPr b="1" i="0" sz="13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5" name="Google Shape;305;p12"/>
          <p:cNvCxnSpPr/>
          <p:nvPr/>
        </p:nvCxnSpPr>
        <p:spPr>
          <a:xfrm>
            <a:off x="263225" y="4683681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06" name="Google Shape;30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9000" y="0"/>
            <a:ext cx="6239399" cy="216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04600" y="2148600"/>
            <a:ext cx="6239399" cy="291207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3"/>
          <p:cNvSpPr/>
          <p:nvPr/>
        </p:nvSpPr>
        <p:spPr>
          <a:xfrm flipH="1">
            <a:off x="2799463" y="0"/>
            <a:ext cx="6315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3" name="Google Shape;313;p13"/>
          <p:cNvCxnSpPr/>
          <p:nvPr/>
        </p:nvCxnSpPr>
        <p:spPr>
          <a:xfrm>
            <a:off x="424150" y="4844875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14" name="Google Shape;31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9000" y="2315611"/>
            <a:ext cx="6255924" cy="280862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315" name="Google Shape;315;p13"/>
          <p:cNvSpPr txBox="1"/>
          <p:nvPr>
            <p:ph type="ctrTitle"/>
          </p:nvPr>
        </p:nvSpPr>
        <p:spPr>
          <a:xfrm>
            <a:off x="128350" y="66400"/>
            <a:ext cx="2596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ETFs Exhibit Higher Volatility but Stronger Market Liquidity</a:t>
            </a:r>
            <a:endParaRPr/>
          </a:p>
        </p:txBody>
      </p:sp>
      <p:sp>
        <p:nvSpPr>
          <p:cNvPr id="316" name="Google Shape;316;p13"/>
          <p:cNvSpPr txBox="1"/>
          <p:nvPr/>
        </p:nvSpPr>
        <p:spPr>
          <a:xfrm>
            <a:off x="97900" y="1267503"/>
            <a:ext cx="2657400" cy="26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❖"/>
            </a:pPr>
            <a:r>
              <a:rPr b="1" i="0" lang="en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Trading &amp; leveraged ETFs</a:t>
            </a:r>
            <a:r>
              <a:rPr i="0" lang="en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are the most volatile, while </a:t>
            </a:r>
            <a:r>
              <a:rPr b="1" i="0" lang="en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Bond and diversified equity ETFs</a:t>
            </a:r>
            <a:r>
              <a:rPr i="0" lang="en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are the least volatile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❖"/>
            </a:pPr>
            <a:r>
              <a:rPr b="1" i="0" lang="en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Larger ETFs (higher AUM)</a:t>
            </a:r>
            <a:r>
              <a:rPr i="0" lang="en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tend to cluster toward the lower-volatility region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❖"/>
            </a:pPr>
            <a:r>
              <a:rPr b="1" i="0" lang="en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Small-AUM ETFs</a:t>
            </a:r>
            <a:r>
              <a:rPr i="0" lang="en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show widely dispersed volatility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7" name="Google Shape;31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9475" y="59238"/>
            <a:ext cx="6314999" cy="23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4"/>
          <p:cNvSpPr txBox="1"/>
          <p:nvPr>
            <p:ph type="ctrTitle"/>
          </p:nvPr>
        </p:nvSpPr>
        <p:spPr>
          <a:xfrm>
            <a:off x="128350" y="66400"/>
            <a:ext cx="28302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Mutual Funds Show Lower Volatility and More Stability at Larger AUM</a:t>
            </a:r>
            <a:endParaRPr/>
          </a:p>
        </p:txBody>
      </p:sp>
      <p:sp>
        <p:nvSpPr>
          <p:cNvPr id="323" name="Google Shape;323;p14"/>
          <p:cNvSpPr/>
          <p:nvPr/>
        </p:nvSpPr>
        <p:spPr>
          <a:xfrm flipH="1">
            <a:off x="3098725" y="-12175"/>
            <a:ext cx="6315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4"/>
          <p:cNvSpPr txBox="1"/>
          <p:nvPr/>
        </p:nvSpPr>
        <p:spPr>
          <a:xfrm>
            <a:off x="0" y="1324030"/>
            <a:ext cx="2657400" cy="3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❖"/>
            </a:pP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Mutual funds exhibit </a:t>
            </a:r>
            <a:r>
              <a:rPr b="1" i="0" lang="en" sz="15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significantly lower volatility</a:t>
            </a: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than ETFs</a:t>
            </a:r>
            <a:endParaRPr i="0" sz="15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❖"/>
            </a:pP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High-volatility mutual fund categories are far fewer and generally tied to emerging markets</a:t>
            </a:r>
            <a:endParaRPr i="0" sz="15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❖"/>
            </a:pP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Bond-heavy and diversified mutual funds show the lowest risk</a:t>
            </a:r>
            <a:endParaRPr i="0" sz="15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325" name="Google Shape;325;p14"/>
          <p:cNvCxnSpPr/>
          <p:nvPr/>
        </p:nvCxnSpPr>
        <p:spPr>
          <a:xfrm>
            <a:off x="378800" y="4574903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26" name="Google Shape;32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98723" y="2698653"/>
            <a:ext cx="6315000" cy="24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8900" y="66400"/>
            <a:ext cx="6130725" cy="262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5"/>
          <p:cNvSpPr/>
          <p:nvPr/>
        </p:nvSpPr>
        <p:spPr>
          <a:xfrm flipH="1">
            <a:off x="3098725" y="-12175"/>
            <a:ext cx="6315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3" name="Google Shape;333;p15"/>
          <p:cNvCxnSpPr/>
          <p:nvPr/>
        </p:nvCxnSpPr>
        <p:spPr>
          <a:xfrm>
            <a:off x="541000" y="4575178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34" name="Google Shape;33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98725" y="66400"/>
            <a:ext cx="6315000" cy="249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98725" y="2631475"/>
            <a:ext cx="6315000" cy="2499849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15"/>
          <p:cNvSpPr txBox="1"/>
          <p:nvPr>
            <p:ph type="ctrTitle"/>
          </p:nvPr>
        </p:nvSpPr>
        <p:spPr>
          <a:xfrm>
            <a:off x="128350" y="66400"/>
            <a:ext cx="28302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Expense Ratios Show Weak Relationship With Performance</a:t>
            </a:r>
            <a:endParaRPr/>
          </a:p>
        </p:txBody>
      </p:sp>
      <p:sp>
        <p:nvSpPr>
          <p:cNvPr id="337" name="Google Shape;337;p15"/>
          <p:cNvSpPr txBox="1"/>
          <p:nvPr/>
        </p:nvSpPr>
        <p:spPr>
          <a:xfrm>
            <a:off x="0" y="1324028"/>
            <a:ext cx="2657400" cy="29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❖"/>
            </a:pP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Most ETFs cluster at very low expense ratios </a:t>
            </a:r>
            <a:r>
              <a:rPr b="1" i="0" lang="en" sz="15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(0.00–0.02)</a:t>
            </a:r>
            <a:endParaRPr b="1" i="0" sz="15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❖"/>
            </a:pP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Mutual funds exhibit a wider spread of expense ratios </a:t>
            </a:r>
            <a:r>
              <a:rPr b="1" i="0" lang="en" sz="15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(0.00–0.12)</a:t>
            </a:r>
            <a:endParaRPr b="1"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❖"/>
            </a:pP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Mutual funds have higher fees but lower and more compressed returns than ETFs</a:t>
            </a:r>
            <a:endParaRPr i="0" sz="15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4">
            <a:alphaModFix/>
          </a:blip>
          <a:stretch>
            <a:fillRect/>
          </a:stretch>
        </a:blip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ab98d7ed9d_0_26"/>
          <p:cNvSpPr/>
          <p:nvPr/>
        </p:nvSpPr>
        <p:spPr>
          <a:xfrm>
            <a:off x="2127487" y="2690100"/>
            <a:ext cx="4099200" cy="198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43" name="Google Shape;343;g3ab98d7ed9d_0_26"/>
          <p:cNvSpPr txBox="1"/>
          <p:nvPr>
            <p:ph type="ctrTitle"/>
          </p:nvPr>
        </p:nvSpPr>
        <p:spPr>
          <a:xfrm flipH="1">
            <a:off x="2139112" y="2690100"/>
            <a:ext cx="4076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CLEANING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4" name="Google Shape;344;g3ab98d7ed9d_0_26"/>
          <p:cNvSpPr txBox="1"/>
          <p:nvPr>
            <p:ph idx="2" type="title"/>
          </p:nvPr>
        </p:nvSpPr>
        <p:spPr>
          <a:xfrm flipH="1">
            <a:off x="2139037" y="768900"/>
            <a:ext cx="4076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6"/>
          <p:cNvSpPr/>
          <p:nvPr/>
        </p:nvSpPr>
        <p:spPr>
          <a:xfrm>
            <a:off x="-61100" y="1307125"/>
            <a:ext cx="5280000" cy="3292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16"/>
          <p:cNvSpPr txBox="1"/>
          <p:nvPr>
            <p:ph idx="4294967295" type="ctrTitle"/>
          </p:nvPr>
        </p:nvSpPr>
        <p:spPr>
          <a:xfrm>
            <a:off x="5479150" y="84825"/>
            <a:ext cx="35148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M Serif Display"/>
              <a:buNone/>
            </a:pPr>
            <a:r>
              <a:rPr lang="en" sz="2300"/>
              <a:t>Correlation</a:t>
            </a:r>
            <a:r>
              <a:rPr lang="en" sz="2300"/>
              <a:t> Matrix Analysis</a:t>
            </a:r>
            <a:endParaRPr i="0" sz="2300" u="none" cap="none" strike="noStrike">
              <a:solidFill>
                <a:schemeClr val="lt1"/>
              </a:solidFill>
            </a:endParaRPr>
          </a:p>
        </p:txBody>
      </p:sp>
      <p:sp>
        <p:nvSpPr>
          <p:cNvPr id="351" name="Google Shape;351;p16"/>
          <p:cNvSpPr/>
          <p:nvPr/>
        </p:nvSpPr>
        <p:spPr>
          <a:xfrm flipH="1">
            <a:off x="25" y="0"/>
            <a:ext cx="5386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2" name="Google Shape;35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" y="0"/>
            <a:ext cx="53862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16"/>
          <p:cNvSpPr txBox="1"/>
          <p:nvPr/>
        </p:nvSpPr>
        <p:spPr>
          <a:xfrm>
            <a:off x="5629200" y="871575"/>
            <a:ext cx="3514800" cy="39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❖"/>
            </a:pP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Narrowed down to a final set of key performance drivers—</a:t>
            </a:r>
            <a:r>
              <a:rPr b="1" i="0" lang="en" sz="15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returns (1/3/5/10Y), volatility, Sharpe ratios, alpha, fees, turnover, and fund size</a:t>
            </a:r>
            <a:endParaRPr b="1"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❖"/>
            </a:pP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Correlation matrix to validate our feature choices; correlations were moderate and non-redundant</a:t>
            </a:r>
            <a:endParaRPr i="0" sz="15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 Light"/>
              <a:buChar char="❖"/>
            </a:pPr>
            <a:r>
              <a:rPr i="0" lang="en" sz="1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Outliers, missing values, and inconsistent records were removed</a:t>
            </a:r>
            <a:r>
              <a:rPr lang="en" sz="1500">
                <a:latin typeface="Open Sans Light"/>
                <a:ea typeface="Open Sans Light"/>
                <a:cs typeface="Open Sans Light"/>
                <a:sym typeface="Open Sans Light"/>
              </a:rPr>
              <a:t>.</a:t>
            </a:r>
            <a:endParaRPr i="0" sz="15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354" name="Google Shape;354;p16"/>
          <p:cNvCxnSpPr/>
          <p:nvPr/>
        </p:nvCxnSpPr>
        <p:spPr>
          <a:xfrm>
            <a:off x="6352325" y="4401528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7"/>
          <p:cNvSpPr/>
          <p:nvPr/>
        </p:nvSpPr>
        <p:spPr>
          <a:xfrm>
            <a:off x="233600" y="1410150"/>
            <a:ext cx="2340000" cy="3828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7"/>
          <p:cNvSpPr txBox="1"/>
          <p:nvPr>
            <p:ph type="ctrTitle"/>
          </p:nvPr>
        </p:nvSpPr>
        <p:spPr>
          <a:xfrm>
            <a:off x="213403" y="186049"/>
            <a:ext cx="6232500" cy="48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400"/>
              <a:t>Synthetic Investor Profiles</a:t>
            </a:r>
            <a:endParaRPr sz="2400"/>
          </a:p>
        </p:txBody>
      </p:sp>
      <p:sp>
        <p:nvSpPr>
          <p:cNvPr id="361" name="Google Shape;361;p17"/>
          <p:cNvSpPr txBox="1"/>
          <p:nvPr>
            <p:ph idx="4" type="ctrTitle"/>
          </p:nvPr>
        </p:nvSpPr>
        <p:spPr>
          <a:xfrm>
            <a:off x="3274125" y="1224788"/>
            <a:ext cx="1157100" cy="19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 sz="2000">
                <a:latin typeface="Times New Roman"/>
                <a:ea typeface="Times New Roman"/>
                <a:cs typeface="Times New Roman"/>
                <a:sym typeface="Times New Roman"/>
              </a:rPr>
              <a:t>Problem</a:t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2" name="Google Shape;362;p17"/>
          <p:cNvSpPr txBox="1"/>
          <p:nvPr/>
        </p:nvSpPr>
        <p:spPr>
          <a:xfrm>
            <a:off x="3072676" y="1466913"/>
            <a:ext cx="5658600" cy="102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"/>
              <a:buChar char="❖"/>
            </a:pP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Our model needs </a:t>
            </a:r>
            <a:r>
              <a:rPr b="1" i="0" lang="en" sz="13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investor–fund pairs </a:t>
            </a: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(who you are × which ETF/MF) to learn a </a:t>
            </a:r>
            <a:r>
              <a:rPr b="1" i="0" lang="en" sz="13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personalized utility score</a:t>
            </a:r>
            <a:endParaRPr b="1" i="0" sz="13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"/>
              <a:buChar char="❖"/>
            </a:pP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Don’t have thousands of survey responses on preferences</a:t>
            </a:r>
            <a:endParaRPr i="0" sz="13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 Light"/>
              <a:buChar char="❖"/>
            </a:pP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Without enough profiles, the model could become biased toward a narrow type of investor and miss important segments</a:t>
            </a:r>
            <a:endParaRPr i="0" sz="13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63" name="Google Shape;363;p17"/>
          <p:cNvSpPr txBox="1"/>
          <p:nvPr>
            <p:ph idx="4" type="ctrTitle"/>
          </p:nvPr>
        </p:nvSpPr>
        <p:spPr>
          <a:xfrm>
            <a:off x="3274126" y="2602650"/>
            <a:ext cx="1416600" cy="36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 sz="2000">
                <a:latin typeface="Times New Roman"/>
                <a:ea typeface="Times New Roman"/>
                <a:cs typeface="Times New Roman"/>
                <a:sym typeface="Times New Roman"/>
              </a:rPr>
              <a:t>Solution</a:t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4" name="Google Shape;364;p17"/>
          <p:cNvSpPr txBox="1"/>
          <p:nvPr/>
        </p:nvSpPr>
        <p:spPr>
          <a:xfrm>
            <a:off x="3072675" y="2904550"/>
            <a:ext cx="5952600" cy="185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pen Sans Light"/>
              <a:buChar char="❖"/>
            </a:pP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Create 800 synthetic investors using controlled random sampling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pen Sans Light"/>
              <a:buChar char="❖"/>
            </a:pP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Each investor is described by four key attributes: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Open Sans Light"/>
              <a:buChar char="➢"/>
            </a:pP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Risk tolerance:</a:t>
            </a: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 low, medium, high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Open Sans Light"/>
              <a:buChar char="➢"/>
            </a:pP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Investment horizon:</a:t>
            </a: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 3, 5, 10 years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Open Sans Light"/>
              <a:buChar char="➢"/>
            </a:pP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Income level: </a:t>
            </a: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low, medium, high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Open Sans Light"/>
              <a:buChar char="➢"/>
            </a:pP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Active preference:</a:t>
            </a: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 active, passive, either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Open Sans Light"/>
              <a:buChar char="❖"/>
            </a:pP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Probabilities are tilted to look realistic (e.g., more medium-income, medium-risk investors than high-risk/high-income)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365" name="Google Shape;365;p17"/>
          <p:cNvPicPr preferRelativeResize="0"/>
          <p:nvPr/>
        </p:nvPicPr>
        <p:blipFill rotWithShape="1">
          <a:blip r:embed="rId3">
            <a:alphaModFix/>
          </a:blip>
          <a:srcRect b="0" l="23473" r="20822" t="14074"/>
          <a:stretch/>
        </p:blipFill>
        <p:spPr>
          <a:xfrm>
            <a:off x="507850" y="902000"/>
            <a:ext cx="1791499" cy="3339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17"/>
          <p:cNvSpPr txBox="1"/>
          <p:nvPr/>
        </p:nvSpPr>
        <p:spPr>
          <a:xfrm>
            <a:off x="571300" y="3367183"/>
            <a:ext cx="1791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Risk tolerance: Low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IV horizon: 3 years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Income level: Low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Active preference: Passive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67" name="Google Shape;367;p17"/>
          <p:cNvSpPr txBox="1"/>
          <p:nvPr/>
        </p:nvSpPr>
        <p:spPr>
          <a:xfrm>
            <a:off x="412550" y="4135675"/>
            <a:ext cx="1791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John Doe</a:t>
            </a:r>
            <a:endParaRPr sz="21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4">
            <a:alphaModFix/>
          </a:blip>
          <a:stretch>
            <a:fillRect/>
          </a:stretch>
        </a:blip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8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18"/>
          <p:cNvSpPr txBox="1"/>
          <p:nvPr>
            <p:ph type="ctrTitle"/>
          </p:nvPr>
        </p:nvSpPr>
        <p:spPr>
          <a:xfrm flipH="1">
            <a:off x="2676021" y="2226953"/>
            <a:ext cx="28239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</a:rPr>
              <a:t>Utility Function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4" name="Google Shape;374;p18"/>
          <p:cNvSpPr txBox="1"/>
          <p:nvPr>
            <p:ph idx="2" type="title"/>
          </p:nvPr>
        </p:nvSpPr>
        <p:spPr>
          <a:xfrm flipH="1">
            <a:off x="5637514" y="2269925"/>
            <a:ext cx="23631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chemeClr val="dk1"/>
                </a:solidFill>
              </a:rPr>
              <a:t>05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aba0f8cd8d_0_298"/>
          <p:cNvSpPr txBox="1"/>
          <p:nvPr>
            <p:ph idx="1" type="body"/>
          </p:nvPr>
        </p:nvSpPr>
        <p:spPr>
          <a:xfrm>
            <a:off x="0" y="1503775"/>
            <a:ext cx="9144000" cy="18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DM Serif Display"/>
                <a:ea typeface="DM Serif Display"/>
                <a:cs typeface="DM Serif Display"/>
                <a:sym typeface="DM Serif Display"/>
              </a:rPr>
              <a:t>Utility Score</a:t>
            </a:r>
            <a:r>
              <a:rPr lang="en" sz="3500">
                <a:latin typeface="DM Serif Display"/>
                <a:ea typeface="DM Serif Display"/>
                <a:cs typeface="DM Serif Display"/>
                <a:sym typeface="DM Serif Display"/>
              </a:rPr>
              <a:t> = </a:t>
            </a:r>
            <a:endParaRPr sz="35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80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2.0</a:t>
            </a:r>
            <a:r>
              <a:rPr lang="en" sz="2100">
                <a:solidFill>
                  <a:srgbClr val="0080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(Return Score) + 1.0(Alpha Score) + 1.5(Sharpe Score) + 1.0(Liquidity Score) + 0.8(Active Match)</a:t>
            </a:r>
            <a:r>
              <a:rPr lang="en" sz="2100">
                <a:latin typeface="DM Serif Display"/>
                <a:ea typeface="DM Serif Display"/>
                <a:cs typeface="DM Serif Display"/>
                <a:sym typeface="DM Serif Display"/>
              </a:rPr>
              <a:t> </a:t>
            </a:r>
            <a:r>
              <a:rPr lang="en" sz="2100">
                <a:solidFill>
                  <a:srgbClr val="8B00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− 2.5(Risk Mismatch) − 1.5(1−Fee Score) − 1.0(Load Penalty) − 1.0(Tax Penalty)</a:t>
            </a:r>
            <a:endParaRPr sz="21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aba0f8cd8d_0_274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a Fund fit your needs?</a:t>
            </a:r>
            <a:endParaRPr/>
          </a:p>
        </p:txBody>
      </p:sp>
      <p:sp>
        <p:nvSpPr>
          <p:cNvPr id="385" name="Google Shape;385;g3aba0f8cd8d_0_274"/>
          <p:cNvSpPr txBox="1"/>
          <p:nvPr>
            <p:ph idx="1" type="body"/>
          </p:nvPr>
        </p:nvSpPr>
        <p:spPr>
          <a:xfrm>
            <a:off x="713225" y="1152475"/>
            <a:ext cx="3850500" cy="19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erif Display"/>
                <a:ea typeface="DM Serif Display"/>
                <a:cs typeface="DM Serif Display"/>
                <a:sym typeface="DM Serif Display"/>
              </a:rPr>
              <a:t>Increases Utility Score</a:t>
            </a:r>
            <a:endParaRPr sz="16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Char char="❖"/>
            </a:pPr>
            <a:r>
              <a:rPr lang="en" sz="1400"/>
              <a:t>Return percentile</a:t>
            </a:r>
            <a:endParaRPr sz="14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Char char="❖"/>
            </a:pPr>
            <a:r>
              <a:rPr lang="en" sz="1400"/>
              <a:t>Alpha score</a:t>
            </a:r>
            <a:endParaRPr sz="14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Char char="❖"/>
            </a:pPr>
            <a:r>
              <a:rPr lang="en" sz="1400"/>
              <a:t>Sharpe score</a:t>
            </a:r>
            <a:endParaRPr sz="14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Char char="❖"/>
            </a:pPr>
            <a:r>
              <a:rPr lang="en" sz="1400"/>
              <a:t>Fund Liquidity Score</a:t>
            </a:r>
            <a:endParaRPr sz="14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Char char="❖"/>
            </a:pPr>
            <a:r>
              <a:rPr lang="en" sz="1400"/>
              <a:t>Investor active preference</a:t>
            </a:r>
            <a:endParaRPr sz="1400"/>
          </a:p>
        </p:txBody>
      </p:sp>
      <p:sp>
        <p:nvSpPr>
          <p:cNvPr id="386" name="Google Shape;386;g3aba0f8cd8d_0_274"/>
          <p:cNvSpPr txBox="1"/>
          <p:nvPr>
            <p:ph idx="1" type="body"/>
          </p:nvPr>
        </p:nvSpPr>
        <p:spPr>
          <a:xfrm>
            <a:off x="713225" y="3057775"/>
            <a:ext cx="3850500" cy="19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erif Display"/>
                <a:ea typeface="DM Serif Display"/>
                <a:cs typeface="DM Serif Display"/>
                <a:sym typeface="DM Serif Display"/>
              </a:rPr>
              <a:t>Decreases Utility Score</a:t>
            </a:r>
            <a:endParaRPr sz="16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B0000"/>
              </a:buClr>
              <a:buSzPts val="1600"/>
              <a:buChar char="❖"/>
            </a:pPr>
            <a:r>
              <a:rPr lang="en" sz="1400"/>
              <a:t>Risk mismatch</a:t>
            </a:r>
            <a:endParaRPr sz="14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B0000"/>
              </a:buClr>
              <a:buSzPts val="1600"/>
              <a:buChar char="❖"/>
            </a:pPr>
            <a:r>
              <a:rPr lang="en" sz="1400"/>
              <a:t>Fees </a:t>
            </a:r>
            <a:endParaRPr sz="14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B0000"/>
              </a:buClr>
              <a:buSzPts val="1600"/>
              <a:buChar char="❖"/>
            </a:pPr>
            <a:r>
              <a:rPr lang="en" sz="1400"/>
              <a:t>Expense ratio</a:t>
            </a:r>
            <a:endParaRPr sz="14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B0000"/>
              </a:buClr>
              <a:buSzPts val="1600"/>
              <a:buChar char="❖"/>
            </a:pPr>
            <a:r>
              <a:rPr lang="en" sz="1400"/>
              <a:t>Turnover rate</a:t>
            </a:r>
            <a:endParaRPr/>
          </a:p>
        </p:txBody>
      </p:sp>
      <p:pic>
        <p:nvPicPr>
          <p:cNvPr id="387" name="Google Shape;387;g3aba0f8cd8d_0_274"/>
          <p:cNvPicPr preferRelativeResize="0"/>
          <p:nvPr/>
        </p:nvPicPr>
        <p:blipFill rotWithShape="1">
          <a:blip r:embed="rId3">
            <a:alphaModFix/>
          </a:blip>
          <a:srcRect b="0" l="0" r="2922" t="5338"/>
          <a:stretch/>
        </p:blipFill>
        <p:spPr>
          <a:xfrm>
            <a:off x="3613725" y="1193025"/>
            <a:ext cx="5378175" cy="340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3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"/>
          <p:cNvSpPr txBox="1"/>
          <p:nvPr>
            <p:ph idx="2" type="ctrTitle"/>
          </p:nvPr>
        </p:nvSpPr>
        <p:spPr>
          <a:xfrm>
            <a:off x="2901687" y="2118718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Problem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Statement</a:t>
            </a:r>
            <a:endParaRPr/>
          </a:p>
        </p:txBody>
      </p:sp>
      <p:sp>
        <p:nvSpPr>
          <p:cNvPr id="188" name="Google Shape;188;p3"/>
          <p:cNvSpPr txBox="1"/>
          <p:nvPr>
            <p:ph idx="3" type="title"/>
          </p:nvPr>
        </p:nvSpPr>
        <p:spPr>
          <a:xfrm>
            <a:off x="2285884" y="148910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9" name="Google Shape;189;p3"/>
          <p:cNvSpPr txBox="1"/>
          <p:nvPr>
            <p:ph idx="4" type="ctrTitle"/>
          </p:nvPr>
        </p:nvSpPr>
        <p:spPr>
          <a:xfrm>
            <a:off x="4071663" y="211871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Dataset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90" name="Google Shape;190;p3">
            <a:hlinkClick action="ppaction://hlinksldjump" r:id="rId3"/>
          </p:cNvPr>
          <p:cNvSpPr txBox="1"/>
          <p:nvPr>
            <p:ph idx="6" type="title"/>
          </p:nvPr>
        </p:nvSpPr>
        <p:spPr>
          <a:xfrm>
            <a:off x="4483545" y="151147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1" name="Google Shape;191;p3"/>
          <p:cNvSpPr txBox="1"/>
          <p:nvPr>
            <p:ph idx="7" type="ctrTitle"/>
          </p:nvPr>
        </p:nvSpPr>
        <p:spPr>
          <a:xfrm>
            <a:off x="6974190" y="2118725"/>
            <a:ext cx="1444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192" name="Google Shape;192;p3">
            <a:hlinkClick action="ppaction://hlinksldjump" r:id="rId4"/>
          </p:cNvPr>
          <p:cNvSpPr txBox="1"/>
          <p:nvPr>
            <p:ph idx="9" type="title"/>
          </p:nvPr>
        </p:nvSpPr>
        <p:spPr>
          <a:xfrm>
            <a:off x="6665206" y="1505045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3" name="Google Shape;193;p3"/>
          <p:cNvSpPr txBox="1"/>
          <p:nvPr>
            <p:ph idx="13" type="ctrTitle"/>
          </p:nvPr>
        </p:nvSpPr>
        <p:spPr>
          <a:xfrm>
            <a:off x="2863935" y="3784901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Utility Function</a:t>
            </a:r>
            <a:endParaRPr/>
          </a:p>
        </p:txBody>
      </p:sp>
      <p:sp>
        <p:nvSpPr>
          <p:cNvPr id="194" name="Google Shape;194;p3">
            <a:hlinkClick action="ppaction://hlinksldjump" r:id="rId5"/>
          </p:cNvPr>
          <p:cNvSpPr txBox="1"/>
          <p:nvPr>
            <p:ph idx="15" type="title"/>
          </p:nvPr>
        </p:nvSpPr>
        <p:spPr>
          <a:xfrm>
            <a:off x="725637" y="3097652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5" name="Google Shape;195;p3"/>
          <p:cNvSpPr txBox="1"/>
          <p:nvPr>
            <p:ph idx="16" type="ctrTitle"/>
          </p:nvPr>
        </p:nvSpPr>
        <p:spPr>
          <a:xfrm>
            <a:off x="4719948" y="3781501"/>
            <a:ext cx="112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ML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196" name="Google Shape;196;p3">
            <a:hlinkClick action="ppaction://hlinksldjump" r:id="rId6"/>
          </p:cNvPr>
          <p:cNvSpPr txBox="1"/>
          <p:nvPr>
            <p:ph idx="18" type="title"/>
          </p:nvPr>
        </p:nvSpPr>
        <p:spPr>
          <a:xfrm>
            <a:off x="2870612" y="308781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97" name="Google Shape;197;p3"/>
          <p:cNvSpPr txBox="1"/>
          <p:nvPr>
            <p:ph idx="19" type="ctrTitle"/>
          </p:nvPr>
        </p:nvSpPr>
        <p:spPr>
          <a:xfrm>
            <a:off x="6325530" y="3781525"/>
            <a:ext cx="1958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Recommendations and Limitations</a:t>
            </a:r>
            <a:endParaRPr/>
          </a:p>
        </p:txBody>
      </p:sp>
      <p:sp>
        <p:nvSpPr>
          <p:cNvPr id="198" name="Google Shape;198;p3">
            <a:hlinkClick action="ppaction://hlinksldjump" r:id="rId7"/>
          </p:cNvPr>
          <p:cNvSpPr txBox="1"/>
          <p:nvPr>
            <p:ph idx="21" type="title"/>
          </p:nvPr>
        </p:nvSpPr>
        <p:spPr>
          <a:xfrm>
            <a:off x="4639938" y="3068495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1430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99" name="Google Shape;199;p3"/>
          <p:cNvSpPr txBox="1"/>
          <p:nvPr>
            <p:ph type="ctrTitle"/>
          </p:nvPr>
        </p:nvSpPr>
        <p:spPr>
          <a:xfrm>
            <a:off x="723600" y="470625"/>
            <a:ext cx="2726700" cy="6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/>
              <a:t>Table of contents</a:t>
            </a:r>
            <a:endParaRPr sz="2000"/>
          </a:p>
        </p:txBody>
      </p:sp>
      <p:sp>
        <p:nvSpPr>
          <p:cNvPr id="200" name="Google Shape;200;p3">
            <a:hlinkClick action="ppaction://hlinksldjump" r:id="rId8"/>
          </p:cNvPr>
          <p:cNvSpPr txBox="1"/>
          <p:nvPr>
            <p:ph idx="21" type="title"/>
          </p:nvPr>
        </p:nvSpPr>
        <p:spPr>
          <a:xfrm>
            <a:off x="6670598" y="3065145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1430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201" name="Google Shape;201;p3"/>
          <p:cNvSpPr txBox="1"/>
          <p:nvPr>
            <p:ph idx="13" type="ctrTitle"/>
          </p:nvPr>
        </p:nvSpPr>
        <p:spPr>
          <a:xfrm>
            <a:off x="725635" y="3784903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Data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Cleaning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4">
            <a:alphaModFix/>
          </a:blip>
          <a:stretch>
            <a:fillRect/>
          </a:stretch>
        </a:blip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9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19"/>
          <p:cNvSpPr txBox="1"/>
          <p:nvPr>
            <p:ph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chemeClr val="dk1"/>
                </a:solidFill>
              </a:rPr>
              <a:t>06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4" name="Google Shape;394;p19"/>
          <p:cNvSpPr txBox="1"/>
          <p:nvPr>
            <p:ph type="ctrTitle"/>
          </p:nvPr>
        </p:nvSpPr>
        <p:spPr>
          <a:xfrm flipH="1">
            <a:off x="3602662" y="1671583"/>
            <a:ext cx="26100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</a:rPr>
              <a:t>ML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</a:rPr>
              <a:t>Model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g3912cf343ea_3_62"/>
          <p:cNvPicPr preferRelativeResize="0"/>
          <p:nvPr/>
        </p:nvPicPr>
        <p:blipFill rotWithShape="1">
          <a:blip r:embed="rId3">
            <a:alphaModFix/>
          </a:blip>
          <a:srcRect b="0" l="0" r="0" t="11237"/>
          <a:stretch/>
        </p:blipFill>
        <p:spPr>
          <a:xfrm>
            <a:off x="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g3912cf343ea_3_62"/>
          <p:cNvSpPr txBox="1"/>
          <p:nvPr>
            <p:ph type="ctrTitle"/>
          </p:nvPr>
        </p:nvSpPr>
        <p:spPr>
          <a:xfrm>
            <a:off x="203225" y="167025"/>
            <a:ext cx="2892600" cy="17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XGBoost Regressor predicting match scores for each fund based on investor’s preferences.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g3912cf343ea_3_62"/>
          <p:cNvSpPr txBox="1"/>
          <p:nvPr/>
        </p:nvSpPr>
        <p:spPr>
          <a:xfrm>
            <a:off x="4545904" y="422813"/>
            <a:ext cx="3296100" cy="17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Input: Investor Details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Times New Roman"/>
              <a:buChar char="❖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Risk Tolerance &amp; Income Level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(Low, Medium, High)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❖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Investment Timeline (3, 5, 10 years)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❖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Active Preference (active, passive, either)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2" name="Google Shape;402;g3912cf343ea_3_62"/>
          <p:cNvSpPr txBox="1"/>
          <p:nvPr>
            <p:ph idx="4294967295" type="body"/>
          </p:nvPr>
        </p:nvSpPr>
        <p:spPr>
          <a:xfrm>
            <a:off x="4545900" y="2178413"/>
            <a:ext cx="3551400" cy="17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Logic</a:t>
            </a:r>
            <a:endParaRPr b="1"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❖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Utility Scoring System 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❖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Generate Synthetic Investors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❖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 Fund Performance &amp; Costs Features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❖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One-hot encode Categorical Attributes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❖"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Normalize Numerical Attributes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3" name="Google Shape;403;g3912cf343ea_3_62"/>
          <p:cNvSpPr txBox="1"/>
          <p:nvPr/>
        </p:nvSpPr>
        <p:spPr>
          <a:xfrm>
            <a:off x="4545900" y="4398900"/>
            <a:ext cx="411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Final Utility Regression RMSE: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0.1092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ab98d7ed9d_0_336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ETF</a:t>
            </a:r>
            <a:r>
              <a:rPr lang="en"/>
              <a:t> </a:t>
            </a:r>
            <a:r>
              <a:rPr lang="en"/>
              <a:t>E</a:t>
            </a:r>
            <a:r>
              <a:rPr lang="en"/>
              <a:t>xample Output</a:t>
            </a:r>
            <a:endParaRPr b="1"/>
          </a:p>
        </p:txBody>
      </p:sp>
      <p:pic>
        <p:nvPicPr>
          <p:cNvPr id="409" name="Google Shape;409;g3ab98d7ed9d_0_3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00"/>
            <a:ext cx="8839201" cy="2953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ab98d7ed9d_0_342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Mutual Fund Example Output</a:t>
            </a:r>
            <a:endParaRPr/>
          </a:p>
        </p:txBody>
      </p:sp>
      <p:pic>
        <p:nvPicPr>
          <p:cNvPr id="415" name="Google Shape;415;g3ab98d7ed9d_0_3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00"/>
            <a:ext cx="8839201" cy="3141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912f6caaf0_0_0"/>
          <p:cNvSpPr txBox="1"/>
          <p:nvPr>
            <p:ph idx="2" type="ctrTitle"/>
          </p:nvPr>
        </p:nvSpPr>
        <p:spPr>
          <a:xfrm>
            <a:off x="1055025" y="2917975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with Tabular Data</a:t>
            </a:r>
            <a:endParaRPr/>
          </a:p>
        </p:txBody>
      </p:sp>
      <p:sp>
        <p:nvSpPr>
          <p:cNvPr id="421" name="Google Shape;421;g3912f6caaf0_0_0"/>
          <p:cNvSpPr txBox="1"/>
          <p:nvPr>
            <p:ph idx="3" type="ctrTitle"/>
          </p:nvPr>
        </p:nvSpPr>
        <p:spPr>
          <a:xfrm>
            <a:off x="1055025" y="1282550"/>
            <a:ext cx="44427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Handles Nonlinear Investor/Fund Relationships</a:t>
            </a:r>
            <a:endParaRPr/>
          </a:p>
        </p:txBody>
      </p:sp>
      <p:sp>
        <p:nvSpPr>
          <p:cNvPr id="422" name="Google Shape;422;g3912f6caaf0_0_0"/>
          <p:cNvSpPr txBox="1"/>
          <p:nvPr>
            <p:ph idx="4" type="ctrTitle"/>
          </p:nvPr>
        </p:nvSpPr>
        <p:spPr>
          <a:xfrm>
            <a:off x="1055025" y="3729775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Optimized for Large Data</a:t>
            </a:r>
            <a:endParaRPr/>
          </a:p>
        </p:txBody>
      </p:sp>
      <p:sp>
        <p:nvSpPr>
          <p:cNvPr id="423" name="Google Shape;423;g3912f6caaf0_0_0"/>
          <p:cNvSpPr txBox="1"/>
          <p:nvPr>
            <p:ph idx="5" type="ctrTitle"/>
          </p:nvPr>
        </p:nvSpPr>
        <p:spPr>
          <a:xfrm>
            <a:off x="1055025" y="2106175"/>
            <a:ext cx="4592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Naturally Learns Models Interactions</a:t>
            </a:r>
            <a:endParaRPr/>
          </a:p>
        </p:txBody>
      </p:sp>
      <p:sp>
        <p:nvSpPr>
          <p:cNvPr id="424" name="Google Shape;424;g3912f6caaf0_0_0"/>
          <p:cNvSpPr txBox="1"/>
          <p:nvPr>
            <p:ph idx="1" type="subTitle"/>
          </p:nvPr>
        </p:nvSpPr>
        <p:spPr>
          <a:xfrm>
            <a:off x="1055025" y="2473975"/>
            <a:ext cx="41673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Learns interactions without manual feature engineering</a:t>
            </a:r>
            <a:endParaRPr sz="1200"/>
          </a:p>
        </p:txBody>
      </p:sp>
      <p:sp>
        <p:nvSpPr>
          <p:cNvPr id="425" name="Google Shape;425;g3912f6caaf0_0_0"/>
          <p:cNvSpPr txBox="1"/>
          <p:nvPr>
            <p:ph idx="6" type="subTitle"/>
          </p:nvPr>
        </p:nvSpPr>
        <p:spPr>
          <a:xfrm>
            <a:off x="1055025" y="3285775"/>
            <a:ext cx="47922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Lower RMSE, Higher Stability, Better accuracy than other models</a:t>
            </a:r>
            <a:endParaRPr sz="1200"/>
          </a:p>
        </p:txBody>
      </p:sp>
      <p:sp>
        <p:nvSpPr>
          <p:cNvPr id="426" name="Google Shape;426;g3912f6caaf0_0_0"/>
          <p:cNvSpPr txBox="1"/>
          <p:nvPr>
            <p:ph idx="7" type="subTitle"/>
          </p:nvPr>
        </p:nvSpPr>
        <p:spPr>
          <a:xfrm>
            <a:off x="1055025" y="4097575"/>
            <a:ext cx="47202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Handles missing values and Parallel data training increasing speed</a:t>
            </a:r>
            <a:endParaRPr sz="1200"/>
          </a:p>
        </p:txBody>
      </p:sp>
      <p:sp>
        <p:nvSpPr>
          <p:cNvPr id="427" name="Google Shape;427;g3912f6caaf0_0_0"/>
          <p:cNvSpPr txBox="1"/>
          <p:nvPr>
            <p:ph idx="8" type="subTitle"/>
          </p:nvPr>
        </p:nvSpPr>
        <p:spPr>
          <a:xfrm>
            <a:off x="1055025" y="1662175"/>
            <a:ext cx="53325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Linear Models cannot learn interactions like risk tolerance * volatility </a:t>
            </a:r>
            <a:endParaRPr sz="1200"/>
          </a:p>
        </p:txBody>
      </p:sp>
      <p:pic>
        <p:nvPicPr>
          <p:cNvPr id="428" name="Google Shape;428;g3912f6caaf0_0_0"/>
          <p:cNvPicPr preferRelativeResize="0"/>
          <p:nvPr/>
        </p:nvPicPr>
        <p:blipFill rotWithShape="1">
          <a:blip r:embed="rId3">
            <a:alphaModFix/>
          </a:blip>
          <a:srcRect b="0" l="40540" r="21869" t="0"/>
          <a:stretch/>
        </p:blipFill>
        <p:spPr>
          <a:xfrm>
            <a:off x="6070450" y="544100"/>
            <a:ext cx="3073550" cy="4599399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g3912f6caaf0_0_0"/>
          <p:cNvSpPr txBox="1"/>
          <p:nvPr>
            <p:ph idx="4294967295" type="title"/>
          </p:nvPr>
        </p:nvSpPr>
        <p:spPr>
          <a:xfrm>
            <a:off x="713225" y="539500"/>
            <a:ext cx="35814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XGBoost?</a:t>
            </a:r>
            <a:endParaRPr/>
          </a:p>
        </p:txBody>
      </p:sp>
      <p:grpSp>
        <p:nvGrpSpPr>
          <p:cNvPr id="430" name="Google Shape;430;g3912f6caaf0_0_0"/>
          <p:cNvGrpSpPr/>
          <p:nvPr/>
        </p:nvGrpSpPr>
        <p:grpSpPr>
          <a:xfrm>
            <a:off x="480486" y="1525000"/>
            <a:ext cx="377474" cy="335748"/>
            <a:chOff x="854261" y="2908813"/>
            <a:chExt cx="377474" cy="335748"/>
          </a:xfrm>
        </p:grpSpPr>
        <p:sp>
          <p:nvSpPr>
            <p:cNvPr id="431" name="Google Shape;431;g3912f6caaf0_0_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g3912f6caaf0_0_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g3912f6caaf0_0_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g3912f6caaf0_0_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g3912f6caaf0_0_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" name="Google Shape;436;g3912f6caaf0_0_0"/>
          <p:cNvGrpSpPr/>
          <p:nvPr/>
        </p:nvGrpSpPr>
        <p:grpSpPr>
          <a:xfrm>
            <a:off x="473517" y="2337518"/>
            <a:ext cx="351615" cy="350373"/>
            <a:chOff x="6203579" y="3348981"/>
            <a:chExt cx="351615" cy="350373"/>
          </a:xfrm>
        </p:grpSpPr>
        <p:sp>
          <p:nvSpPr>
            <p:cNvPr id="437" name="Google Shape;437;g3912f6caaf0_0_0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g3912f6caaf0_0_0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g3912f6caaf0_0_0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g3912f6caaf0_0_0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g3912f6caaf0_0_0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2" name="Google Shape;442;g3912f6caaf0_0_0"/>
          <p:cNvSpPr/>
          <p:nvPr/>
        </p:nvSpPr>
        <p:spPr>
          <a:xfrm>
            <a:off x="497543" y="3168105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g3912f6caaf0_0_0"/>
          <p:cNvGrpSpPr/>
          <p:nvPr/>
        </p:nvGrpSpPr>
        <p:grpSpPr>
          <a:xfrm>
            <a:off x="456052" y="3991602"/>
            <a:ext cx="426315" cy="332826"/>
            <a:chOff x="6639652" y="4323777"/>
            <a:chExt cx="426315" cy="332826"/>
          </a:xfrm>
        </p:grpSpPr>
        <p:sp>
          <p:nvSpPr>
            <p:cNvPr id="444" name="Google Shape;444;g3912f6caaf0_0_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g3912f6caaf0_0_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g3912f6caaf0_0_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g3912f6caaf0_0_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g3912f6caaf0_0_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g3912f6caaf0_0_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g3912f6caaf0_0_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g3912f6caaf0_0_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g3912f6caaf0_0_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g3912f6caaf0_0_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4">
            <a:alphaModFix/>
          </a:blip>
          <a:stretch>
            <a:fillRect/>
          </a:stretch>
        </a:blip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0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0"/>
          <p:cNvSpPr txBox="1"/>
          <p:nvPr>
            <p:ph type="ctrTitle"/>
          </p:nvPr>
        </p:nvSpPr>
        <p:spPr>
          <a:xfrm flipH="1">
            <a:off x="2558746" y="1785719"/>
            <a:ext cx="4026507" cy="16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</a:rPr>
              <a:t>Recommendations &amp;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Limitations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0" name="Google Shape;460;p20"/>
          <p:cNvSpPr txBox="1"/>
          <p:nvPr>
            <p:ph idx="2" type="title"/>
          </p:nvPr>
        </p:nvSpPr>
        <p:spPr>
          <a:xfrm flipH="1">
            <a:off x="5726839" y="2419325"/>
            <a:ext cx="23337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chemeClr val="dk1"/>
                </a:solidFill>
              </a:rPr>
              <a:t>07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aba0f8cd8d_2_5"/>
          <p:cNvSpPr txBox="1"/>
          <p:nvPr>
            <p:ph type="ctrTitle"/>
          </p:nvPr>
        </p:nvSpPr>
        <p:spPr>
          <a:xfrm>
            <a:off x="723600" y="470625"/>
            <a:ext cx="6276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Next Steps</a:t>
            </a:r>
            <a:endParaRPr/>
          </a:p>
        </p:txBody>
      </p:sp>
      <p:sp>
        <p:nvSpPr>
          <p:cNvPr id="466" name="Google Shape;466;g3aba0f8cd8d_2_5"/>
          <p:cNvSpPr/>
          <p:nvPr/>
        </p:nvSpPr>
        <p:spPr>
          <a:xfrm>
            <a:off x="870812" y="3018237"/>
            <a:ext cx="3390300" cy="744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g3aba0f8cd8d_2_5"/>
          <p:cNvSpPr/>
          <p:nvPr/>
        </p:nvSpPr>
        <p:spPr>
          <a:xfrm>
            <a:off x="1512301" y="2200213"/>
            <a:ext cx="2748900" cy="744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g3aba0f8cd8d_2_5"/>
          <p:cNvSpPr/>
          <p:nvPr/>
        </p:nvSpPr>
        <p:spPr>
          <a:xfrm>
            <a:off x="2122443" y="1382200"/>
            <a:ext cx="2138700" cy="744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3aba0f8cd8d_2_5"/>
          <p:cNvSpPr txBox="1"/>
          <p:nvPr>
            <p:ph idx="4294967295" type="ctrTitle"/>
          </p:nvPr>
        </p:nvSpPr>
        <p:spPr>
          <a:xfrm>
            <a:off x="5399793" y="2210164"/>
            <a:ext cx="28734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Prioritize low-cost ETFs for investors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0" name="Google Shape;470;g3aba0f8cd8d_2_5"/>
          <p:cNvSpPr txBox="1"/>
          <p:nvPr>
            <p:ph idx="4294967295" type="ctrTitle"/>
          </p:nvPr>
        </p:nvSpPr>
        <p:spPr>
          <a:xfrm>
            <a:off x="5399802" y="3028200"/>
            <a:ext cx="36978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e-train the model with new fund data</a:t>
            </a:r>
            <a:endParaRPr sz="1500"/>
          </a:p>
        </p:txBody>
      </p:sp>
      <p:sp>
        <p:nvSpPr>
          <p:cNvPr id="471" name="Google Shape;471;g3aba0f8cd8d_2_5"/>
          <p:cNvSpPr txBox="1"/>
          <p:nvPr>
            <p:ph idx="4294967295" type="ctrTitle"/>
          </p:nvPr>
        </p:nvSpPr>
        <p:spPr>
          <a:xfrm>
            <a:off x="5399950" y="1392150"/>
            <a:ext cx="36978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Adopt a hybrid decision strategy</a:t>
            </a:r>
            <a:endParaRPr sz="1400"/>
          </a:p>
        </p:txBody>
      </p:sp>
      <p:sp>
        <p:nvSpPr>
          <p:cNvPr id="472" name="Google Shape;472;g3aba0f8cd8d_2_5"/>
          <p:cNvSpPr txBox="1"/>
          <p:nvPr>
            <p:ph idx="4294967295" type="subTitle"/>
          </p:nvPr>
        </p:nvSpPr>
        <p:spPr>
          <a:xfrm>
            <a:off x="5399978" y="1681350"/>
            <a:ext cx="3744000" cy="2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Create a combined ranked list (Top 10 funds/ETFs)</a:t>
            </a:r>
            <a:endParaRPr sz="1200"/>
          </a:p>
        </p:txBody>
      </p:sp>
      <p:sp>
        <p:nvSpPr>
          <p:cNvPr id="473" name="Google Shape;473;g3aba0f8cd8d_2_5"/>
          <p:cNvSpPr txBox="1"/>
          <p:nvPr>
            <p:ph idx="4294967295" type="subTitle"/>
          </p:nvPr>
        </p:nvSpPr>
        <p:spPr>
          <a:xfrm>
            <a:off x="5399800" y="2573575"/>
            <a:ext cx="35898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ETFs tend to perform better on net-of-fee basis</a:t>
            </a:r>
            <a:endParaRPr sz="1200"/>
          </a:p>
        </p:txBody>
      </p:sp>
      <p:sp>
        <p:nvSpPr>
          <p:cNvPr id="474" name="Google Shape;474;g3aba0f8cd8d_2_5"/>
          <p:cNvSpPr txBox="1"/>
          <p:nvPr>
            <p:ph idx="4294967295" type="subTitle"/>
          </p:nvPr>
        </p:nvSpPr>
        <p:spPr>
          <a:xfrm>
            <a:off x="5399801" y="3290126"/>
            <a:ext cx="3075900" cy="2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Periodically update returns, fees, liquidity</a:t>
            </a:r>
            <a:endParaRPr sz="1200"/>
          </a:p>
        </p:txBody>
      </p:sp>
      <p:sp>
        <p:nvSpPr>
          <p:cNvPr id="475" name="Google Shape;475;g3aba0f8cd8d_2_5"/>
          <p:cNvSpPr txBox="1"/>
          <p:nvPr>
            <p:ph idx="4294967295" type="ctrTitle"/>
          </p:nvPr>
        </p:nvSpPr>
        <p:spPr>
          <a:xfrm>
            <a:off x="2608712" y="2257088"/>
            <a:ext cx="15591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2.</a:t>
            </a:r>
            <a:endParaRPr sz="1400"/>
          </a:p>
        </p:txBody>
      </p:sp>
      <p:sp>
        <p:nvSpPr>
          <p:cNvPr id="476" name="Google Shape;476;g3aba0f8cd8d_2_5"/>
          <p:cNvSpPr txBox="1"/>
          <p:nvPr>
            <p:ph idx="4294967295" type="ctrTitle"/>
          </p:nvPr>
        </p:nvSpPr>
        <p:spPr>
          <a:xfrm>
            <a:off x="2608715" y="3072438"/>
            <a:ext cx="15591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3.</a:t>
            </a: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477" name="Google Shape;477;g3aba0f8cd8d_2_5"/>
          <p:cNvSpPr txBox="1"/>
          <p:nvPr>
            <p:ph idx="4294967295" type="ctrTitle"/>
          </p:nvPr>
        </p:nvSpPr>
        <p:spPr>
          <a:xfrm>
            <a:off x="2608715" y="1441733"/>
            <a:ext cx="15591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1.</a:t>
            </a:r>
            <a:endParaRPr sz="1400">
              <a:solidFill>
                <a:schemeClr val="dk1"/>
              </a:solidFill>
            </a:endParaRPr>
          </a:p>
        </p:txBody>
      </p:sp>
      <p:cxnSp>
        <p:nvCxnSpPr>
          <p:cNvPr id="478" name="Google Shape;478;g3aba0f8cd8d_2_5"/>
          <p:cNvCxnSpPr>
            <a:stCxn id="468" idx="3"/>
            <a:endCxn id="471" idx="1"/>
          </p:cNvCxnSpPr>
          <p:nvPr/>
        </p:nvCxnSpPr>
        <p:spPr>
          <a:xfrm flipH="1" rot="10800000">
            <a:off x="4261143" y="1576000"/>
            <a:ext cx="1138800" cy="178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9" name="Google Shape;479;g3aba0f8cd8d_2_5"/>
          <p:cNvCxnSpPr>
            <a:stCxn id="467" idx="3"/>
            <a:endCxn id="469" idx="1"/>
          </p:cNvCxnSpPr>
          <p:nvPr/>
        </p:nvCxnSpPr>
        <p:spPr>
          <a:xfrm flipH="1" rot="10800000">
            <a:off x="4261201" y="2394013"/>
            <a:ext cx="1138500" cy="1785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g3aba0f8cd8d_2_5"/>
          <p:cNvCxnSpPr>
            <a:stCxn id="466" idx="3"/>
            <a:endCxn id="470" idx="1"/>
          </p:cNvCxnSpPr>
          <p:nvPr/>
        </p:nvCxnSpPr>
        <p:spPr>
          <a:xfrm flipH="1" rot="10800000">
            <a:off x="4261112" y="3212037"/>
            <a:ext cx="1138800" cy="1785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81" name="Google Shape;481;g3aba0f8cd8d_2_5"/>
          <p:cNvGrpSpPr/>
          <p:nvPr/>
        </p:nvGrpSpPr>
        <p:grpSpPr>
          <a:xfrm>
            <a:off x="2386345" y="1590599"/>
            <a:ext cx="359213" cy="327807"/>
            <a:chOff x="1958520" y="2302574"/>
            <a:chExt cx="359213" cy="327807"/>
          </a:xfrm>
        </p:grpSpPr>
        <p:sp>
          <p:nvSpPr>
            <p:cNvPr id="482" name="Google Shape;482;g3aba0f8cd8d_2_5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g3aba0f8cd8d_2_5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g3aba0f8cd8d_2_5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g3aba0f8cd8d_2_5"/>
          <p:cNvGrpSpPr/>
          <p:nvPr/>
        </p:nvGrpSpPr>
        <p:grpSpPr>
          <a:xfrm>
            <a:off x="1647850" y="2385516"/>
            <a:ext cx="374709" cy="374010"/>
            <a:chOff x="1421638" y="4125629"/>
            <a:chExt cx="374709" cy="374010"/>
          </a:xfrm>
        </p:grpSpPr>
        <p:sp>
          <p:nvSpPr>
            <p:cNvPr id="486" name="Google Shape;486;g3aba0f8cd8d_2_5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g3aba0f8cd8d_2_5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g3aba0f8cd8d_2_5"/>
          <p:cNvGrpSpPr/>
          <p:nvPr/>
        </p:nvGrpSpPr>
        <p:grpSpPr>
          <a:xfrm>
            <a:off x="1108176" y="3226630"/>
            <a:ext cx="404115" cy="327792"/>
            <a:chOff x="7550258" y="3832670"/>
            <a:chExt cx="371395" cy="301279"/>
          </a:xfrm>
        </p:grpSpPr>
        <p:sp>
          <p:nvSpPr>
            <p:cNvPr id="489" name="Google Shape;489;g3aba0f8cd8d_2_5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g3aba0f8cd8d_2_5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g3aba0f8cd8d_2_5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g3aba0f8cd8d_2_5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g3aba0f8cd8d_2_5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g3aba0f8cd8d_2_5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g3aba0f8cd8d_2_5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g3aba0f8cd8d_2_5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g3aba0f8cd8d_2_5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g3aba0f8cd8d_2_5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g3aba0f8cd8d_2_5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g3aba0f8cd8d_2_5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g3aba0f8cd8d_2_5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g3aba0f8cd8d_2_5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g3aba0f8cd8d_2_5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g3aba0f8cd8d_2_5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g3aba0f8cd8d_2_5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g3aba0f8cd8d_2_5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9475" lIns="99475" spcFirstLastPara="1" rIns="99475" wrap="square" tIns="99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aba0f8cd8d_2_333"/>
          <p:cNvSpPr/>
          <p:nvPr/>
        </p:nvSpPr>
        <p:spPr>
          <a:xfrm>
            <a:off x="250" y="1577962"/>
            <a:ext cx="9143700" cy="153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g3aba0f8cd8d_2_333"/>
          <p:cNvSpPr/>
          <p:nvPr/>
        </p:nvSpPr>
        <p:spPr>
          <a:xfrm>
            <a:off x="1052100" y="1416903"/>
            <a:ext cx="1565100" cy="232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g3aba0f8cd8d_2_333"/>
          <p:cNvSpPr/>
          <p:nvPr/>
        </p:nvSpPr>
        <p:spPr>
          <a:xfrm>
            <a:off x="3789450" y="1416851"/>
            <a:ext cx="1565100" cy="232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g3aba0f8cd8d_2_333"/>
          <p:cNvSpPr/>
          <p:nvPr/>
        </p:nvSpPr>
        <p:spPr>
          <a:xfrm>
            <a:off x="6532650" y="1416825"/>
            <a:ext cx="1565100" cy="232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g3aba0f8cd8d_2_333"/>
          <p:cNvSpPr/>
          <p:nvPr/>
        </p:nvSpPr>
        <p:spPr>
          <a:xfrm>
            <a:off x="4070550" y="1839667"/>
            <a:ext cx="1002900" cy="1002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16" name="Google Shape;516;g3aba0f8cd8d_2_333"/>
          <p:cNvSpPr/>
          <p:nvPr/>
        </p:nvSpPr>
        <p:spPr>
          <a:xfrm>
            <a:off x="6817045" y="1839843"/>
            <a:ext cx="1003200" cy="10032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17" name="Google Shape;517;g3aba0f8cd8d_2_333"/>
          <p:cNvSpPr/>
          <p:nvPr/>
        </p:nvSpPr>
        <p:spPr>
          <a:xfrm>
            <a:off x="1332600" y="1842390"/>
            <a:ext cx="1004100" cy="10041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g3aba0f8cd8d_2_333"/>
          <p:cNvSpPr txBox="1"/>
          <p:nvPr>
            <p:ph idx="9" type="ctrTitle"/>
          </p:nvPr>
        </p:nvSpPr>
        <p:spPr>
          <a:xfrm>
            <a:off x="723600" y="470625"/>
            <a:ext cx="36129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Limitations</a:t>
            </a:r>
            <a:endParaRPr sz="2800"/>
          </a:p>
        </p:txBody>
      </p:sp>
      <p:sp>
        <p:nvSpPr>
          <p:cNvPr id="519" name="Google Shape;519;g3aba0f8cd8d_2_333"/>
          <p:cNvSpPr txBox="1"/>
          <p:nvPr>
            <p:ph idx="1" type="subTitle"/>
          </p:nvPr>
        </p:nvSpPr>
        <p:spPr>
          <a:xfrm flipH="1">
            <a:off x="1010400" y="3333820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Limited Factor in Utility Functions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0" name="Google Shape;520;g3aba0f8cd8d_2_333"/>
          <p:cNvSpPr txBox="1"/>
          <p:nvPr>
            <p:ph idx="2" type="subTitle"/>
          </p:nvPr>
        </p:nvSpPr>
        <p:spPr>
          <a:xfrm flipH="1">
            <a:off x="1010400" y="3979549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</a:t>
            </a:r>
            <a:r>
              <a:rPr lang="en" sz="1200"/>
              <a:t>mitting drivers such as macroeconomic cycles, ESG screens, tax considerations</a:t>
            </a:r>
            <a:endParaRPr sz="1200"/>
          </a:p>
        </p:txBody>
      </p:sp>
      <p:sp>
        <p:nvSpPr>
          <p:cNvPr id="521" name="Google Shape;521;g3aba0f8cd8d_2_333"/>
          <p:cNvSpPr txBox="1"/>
          <p:nvPr>
            <p:ph idx="3" type="subTitle"/>
          </p:nvPr>
        </p:nvSpPr>
        <p:spPr>
          <a:xfrm flipH="1">
            <a:off x="3747750" y="33338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Assumed Investor Weights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2" name="Google Shape;522;g3aba0f8cd8d_2_333"/>
          <p:cNvSpPr txBox="1"/>
          <p:nvPr>
            <p:ph idx="4" type="subTitle"/>
          </p:nvPr>
        </p:nvSpPr>
        <p:spPr>
          <a:xfrm>
            <a:off x="6485100" y="3333837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Generalizability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3" name="Google Shape;523;g3aba0f8cd8d_2_333"/>
          <p:cNvSpPr txBox="1"/>
          <p:nvPr>
            <p:ph idx="5" type="subTitle"/>
          </p:nvPr>
        </p:nvSpPr>
        <p:spPr>
          <a:xfrm flipH="1">
            <a:off x="3747750" y="3979550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</a:t>
            </a:r>
            <a:r>
              <a:rPr lang="en" sz="1200"/>
              <a:t>odel reflects our assumptions instead of validated behavioral data</a:t>
            </a:r>
            <a:endParaRPr sz="1200"/>
          </a:p>
        </p:txBody>
      </p:sp>
      <p:sp>
        <p:nvSpPr>
          <p:cNvPr id="524" name="Google Shape;524;g3aba0f8cd8d_2_333"/>
          <p:cNvSpPr txBox="1"/>
          <p:nvPr>
            <p:ph idx="6" type="subTitle"/>
          </p:nvPr>
        </p:nvSpPr>
        <p:spPr>
          <a:xfrm>
            <a:off x="6494400" y="3979550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ETFs’ lower fees and higher liquidity may cause the model to over-recommend ETFs</a:t>
            </a:r>
            <a:endParaRPr sz="1200"/>
          </a:p>
        </p:txBody>
      </p:sp>
      <p:grpSp>
        <p:nvGrpSpPr>
          <p:cNvPr id="525" name="Google Shape;525;g3aba0f8cd8d_2_333"/>
          <p:cNvGrpSpPr/>
          <p:nvPr/>
        </p:nvGrpSpPr>
        <p:grpSpPr>
          <a:xfrm>
            <a:off x="4374492" y="2079056"/>
            <a:ext cx="400876" cy="524131"/>
            <a:chOff x="1367060" y="2422129"/>
            <a:chExt cx="269261" cy="352050"/>
          </a:xfrm>
        </p:grpSpPr>
        <p:sp>
          <p:nvSpPr>
            <p:cNvPr id="526" name="Google Shape;526;g3aba0f8cd8d_2_333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g3aba0f8cd8d_2_333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g3aba0f8cd8d_2_333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g3aba0f8cd8d_2_333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g3aba0f8cd8d_2_333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g3aba0f8cd8d_2_333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g3aba0f8cd8d_2_333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g3aba0f8cd8d_2_333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g3aba0f8cd8d_2_333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g3aba0f8cd8d_2_333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g3aba0f8cd8d_2_333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g3aba0f8cd8d_2_333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g3aba0f8cd8d_2_333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g3aba0f8cd8d_2_333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6125" lIns="136125" spcFirstLastPara="1" rIns="136125" wrap="square" tIns="136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" name="Google Shape;540;g3aba0f8cd8d_2_333"/>
          <p:cNvGrpSpPr/>
          <p:nvPr/>
        </p:nvGrpSpPr>
        <p:grpSpPr>
          <a:xfrm>
            <a:off x="1617147" y="2123631"/>
            <a:ext cx="435001" cy="435001"/>
            <a:chOff x="6216367" y="1970156"/>
            <a:chExt cx="361147" cy="361147"/>
          </a:xfrm>
        </p:grpSpPr>
        <p:sp>
          <p:nvSpPr>
            <p:cNvPr id="541" name="Google Shape;541;g3aba0f8cd8d_2_333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10125" lIns="110125" spcFirstLastPara="1" rIns="110125" wrap="square" tIns="110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g3aba0f8cd8d_2_333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10125" lIns="110125" spcFirstLastPara="1" rIns="110125" wrap="square" tIns="110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g3aba0f8cd8d_2_333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10125" lIns="110125" spcFirstLastPara="1" rIns="110125" wrap="square" tIns="110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g3aba0f8cd8d_2_333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10125" lIns="110125" spcFirstLastPara="1" rIns="110125" wrap="square" tIns="110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" name="Google Shape;545;g3aba0f8cd8d_2_333"/>
          <p:cNvGrpSpPr/>
          <p:nvPr/>
        </p:nvGrpSpPr>
        <p:grpSpPr>
          <a:xfrm>
            <a:off x="7155206" y="2079046"/>
            <a:ext cx="326904" cy="524154"/>
            <a:chOff x="6264109" y="4279432"/>
            <a:chExt cx="225498" cy="361560"/>
          </a:xfrm>
        </p:grpSpPr>
        <p:sp>
          <p:nvSpPr>
            <p:cNvPr id="546" name="Google Shape;546;g3aba0f8cd8d_2_333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2550" lIns="132550" spcFirstLastPara="1" rIns="132550" wrap="square" tIns="1325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g3aba0f8cd8d_2_333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2550" lIns="132550" spcFirstLastPara="1" rIns="132550" wrap="square" tIns="1325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912cf343ea_0_13"/>
          <p:cNvSpPr/>
          <p:nvPr/>
        </p:nvSpPr>
        <p:spPr>
          <a:xfrm>
            <a:off x="478175" y="2690100"/>
            <a:ext cx="4099200" cy="251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53" name="Google Shape;553;g3912cf343ea_0_13"/>
          <p:cNvSpPr txBox="1"/>
          <p:nvPr>
            <p:ph type="ctrTitle"/>
          </p:nvPr>
        </p:nvSpPr>
        <p:spPr>
          <a:xfrm flipH="1">
            <a:off x="2352010" y="3081975"/>
            <a:ext cx="3629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Questions?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4" name="Google Shape;554;g3912cf343ea_0_13"/>
          <p:cNvSpPr txBox="1"/>
          <p:nvPr>
            <p:ph idx="4294967295" type="title"/>
          </p:nvPr>
        </p:nvSpPr>
        <p:spPr>
          <a:xfrm>
            <a:off x="3255969" y="3085306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Thanks,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4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"/>
          <p:cNvSpPr/>
          <p:nvPr/>
        </p:nvSpPr>
        <p:spPr>
          <a:xfrm>
            <a:off x="4566625" y="2690100"/>
            <a:ext cx="4099200" cy="251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4"/>
          <p:cNvSpPr txBox="1"/>
          <p:nvPr>
            <p:ph type="ctrTitle"/>
          </p:nvPr>
        </p:nvSpPr>
        <p:spPr>
          <a:xfrm flipH="1">
            <a:off x="4801666" y="2690100"/>
            <a:ext cx="3629100" cy="12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</a:rPr>
              <a:t>Problem </a:t>
            </a:r>
            <a:endParaRPr>
              <a:solidFill>
                <a:schemeClr val="dk1"/>
              </a:solidFill>
            </a:endParaRPr>
          </a:p>
          <a:p>
            <a:pPr indent="0" lvl="0" marL="9144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</a:rPr>
              <a:t>Statement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8" name="Google Shape;208;p4"/>
          <p:cNvSpPr txBox="1"/>
          <p:nvPr>
            <p:ph idx="2" type="title"/>
          </p:nvPr>
        </p:nvSpPr>
        <p:spPr>
          <a:xfrm flipH="1">
            <a:off x="4801666" y="768900"/>
            <a:ext cx="36291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"/>
          <p:cNvSpPr txBox="1"/>
          <p:nvPr>
            <p:ph idx="1" type="body"/>
          </p:nvPr>
        </p:nvSpPr>
        <p:spPr>
          <a:xfrm>
            <a:off x="0" y="922950"/>
            <a:ext cx="91440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With many mutual funds and ETFs, investors face decision overload and often rely only on past returns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p5"/>
          <p:cNvSpPr txBox="1"/>
          <p:nvPr>
            <p:ph type="title"/>
          </p:nvPr>
        </p:nvSpPr>
        <p:spPr>
          <a:xfrm>
            <a:off x="309475" y="319125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lang="en" sz="2300"/>
              <a:t>Problem Statement</a:t>
            </a:r>
            <a:endParaRPr sz="23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300"/>
          </a:p>
        </p:txBody>
      </p:sp>
      <p:sp>
        <p:nvSpPr>
          <p:cNvPr id="215" name="Google Shape;215;p5"/>
          <p:cNvSpPr/>
          <p:nvPr/>
        </p:nvSpPr>
        <p:spPr>
          <a:xfrm rot="10800000">
            <a:off x="1303251" y="3864800"/>
            <a:ext cx="1051200" cy="609000"/>
          </a:xfrm>
          <a:prstGeom prst="trapezoid">
            <a:avLst>
              <a:gd fmla="val 25000" name="adj"/>
            </a:avLst>
          </a:prstGeom>
          <a:solidFill>
            <a:srgbClr val="1C2A39"/>
          </a:solidFill>
          <a:ln>
            <a:noFill/>
          </a:ln>
        </p:spPr>
        <p:txBody>
          <a:bodyPr anchorCtr="0" anchor="ctr" bIns="88750" lIns="88750" spcFirstLastPara="1" rIns="88750" wrap="square" tIns="8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5"/>
          <p:cNvSpPr/>
          <p:nvPr/>
        </p:nvSpPr>
        <p:spPr>
          <a:xfrm rot="10800000">
            <a:off x="1115290" y="3159421"/>
            <a:ext cx="1426800" cy="609000"/>
          </a:xfrm>
          <a:prstGeom prst="trapezoid">
            <a:avLst>
              <a:gd fmla="val 25000" name="adj"/>
            </a:avLst>
          </a:prstGeom>
          <a:solidFill>
            <a:srgbClr val="313E4C"/>
          </a:solidFill>
          <a:ln>
            <a:noFill/>
          </a:ln>
        </p:spPr>
        <p:txBody>
          <a:bodyPr anchorCtr="0" anchor="ctr" bIns="88750" lIns="88750" spcFirstLastPara="1" rIns="88750" wrap="square" tIns="8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5"/>
          <p:cNvSpPr/>
          <p:nvPr/>
        </p:nvSpPr>
        <p:spPr>
          <a:xfrm rot="10800000">
            <a:off x="918471" y="2454041"/>
            <a:ext cx="1821000" cy="609000"/>
          </a:xfrm>
          <a:prstGeom prst="trapezoid">
            <a:avLst>
              <a:gd fmla="val 25000" name="adj"/>
            </a:avLst>
          </a:prstGeom>
          <a:solidFill>
            <a:srgbClr val="4D5764"/>
          </a:solidFill>
          <a:ln>
            <a:noFill/>
          </a:ln>
        </p:spPr>
        <p:txBody>
          <a:bodyPr anchorCtr="0" anchor="ctr" bIns="88750" lIns="88750" spcFirstLastPara="1" rIns="88750" wrap="square" tIns="8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9"/>
          </a:p>
        </p:txBody>
      </p:sp>
      <p:sp>
        <p:nvSpPr>
          <p:cNvPr id="218" name="Google Shape;218;p5"/>
          <p:cNvSpPr/>
          <p:nvPr/>
        </p:nvSpPr>
        <p:spPr>
          <a:xfrm rot="10800000">
            <a:off x="713239" y="1748662"/>
            <a:ext cx="2231700" cy="609000"/>
          </a:xfrm>
          <a:prstGeom prst="trapezoid">
            <a:avLst>
              <a:gd fmla="val 25000" name="adj"/>
            </a:avLst>
          </a:prstGeom>
          <a:solidFill>
            <a:srgbClr val="8E939E"/>
          </a:solidFill>
          <a:ln>
            <a:noFill/>
          </a:ln>
        </p:spPr>
        <p:txBody>
          <a:bodyPr anchorCtr="0" anchor="ctr" bIns="88750" lIns="88750" spcFirstLastPara="1" rIns="88750" wrap="square" tIns="88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9"/>
          </a:p>
        </p:txBody>
      </p:sp>
      <p:sp>
        <p:nvSpPr>
          <p:cNvPr id="219" name="Google Shape;219;p5"/>
          <p:cNvSpPr txBox="1"/>
          <p:nvPr/>
        </p:nvSpPr>
        <p:spPr>
          <a:xfrm>
            <a:off x="3187250" y="1939350"/>
            <a:ext cx="57867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50" lIns="34950" spcFirstLastPara="1" rIns="34950" wrap="square" tIns="34950">
            <a:noAutofit/>
          </a:bodyPr>
          <a:lstStyle/>
          <a:p>
            <a:pPr indent="-298131" lvl="0" marL="44386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❖"/>
            </a:pPr>
            <a:r>
              <a:rPr b="1" lang="en" sz="1200">
                <a:latin typeface="Open Sans"/>
                <a:ea typeface="Open Sans"/>
                <a:cs typeface="Open Sans"/>
                <a:sym typeface="Open Sans"/>
              </a:rPr>
              <a:t>Risk Blindness:</a:t>
            </a: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 Investors overlook volatility and downside risk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20" name="Google Shape;220;p5"/>
          <p:cNvSpPr txBox="1"/>
          <p:nvPr/>
        </p:nvSpPr>
        <p:spPr>
          <a:xfrm>
            <a:off x="3210494" y="4031000"/>
            <a:ext cx="59337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50" lIns="34950" spcFirstLastPara="1" rIns="34950" wrap="square" tIns="34950">
            <a:noAutofit/>
          </a:bodyPr>
          <a:lstStyle/>
          <a:p>
            <a:pPr indent="-298131" lvl="0" marL="44386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❖"/>
            </a:pPr>
            <a:r>
              <a:rPr b="1" lang="en" sz="1200">
                <a:latin typeface="Open Sans"/>
                <a:ea typeface="Open Sans"/>
                <a:cs typeface="Open Sans"/>
                <a:sym typeface="Open Sans"/>
              </a:rPr>
              <a:t>Short-Term Bias:</a:t>
            </a: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 Investors overweight recent performance</a:t>
            </a:r>
            <a:b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21" name="Google Shape;221;p5"/>
          <p:cNvSpPr txBox="1"/>
          <p:nvPr/>
        </p:nvSpPr>
        <p:spPr>
          <a:xfrm>
            <a:off x="3187250" y="3323419"/>
            <a:ext cx="54753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50" lIns="34950" spcFirstLastPara="1" rIns="34950" wrap="square" tIns="34950">
            <a:noAutofit/>
          </a:bodyPr>
          <a:lstStyle/>
          <a:p>
            <a:pPr indent="-298131" lvl="0" marL="44386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❖"/>
            </a:pPr>
            <a:r>
              <a:rPr b="1" lang="en" sz="1200">
                <a:latin typeface="Open Sans"/>
                <a:ea typeface="Open Sans"/>
                <a:cs typeface="Open Sans"/>
                <a:sym typeface="Open Sans"/>
              </a:rPr>
              <a:t>Poor Diversification:</a:t>
            </a: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 Chasing winners leads to concentrated portfolios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22" name="Google Shape;222;p5"/>
          <p:cNvSpPr txBox="1"/>
          <p:nvPr/>
        </p:nvSpPr>
        <p:spPr>
          <a:xfrm>
            <a:off x="3210485" y="2615850"/>
            <a:ext cx="45897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50" lIns="34950" spcFirstLastPara="1" rIns="34950" wrap="square" tIns="34950">
            <a:noAutofit/>
          </a:bodyPr>
          <a:lstStyle/>
          <a:p>
            <a:pPr indent="-298131" lvl="0" marL="44386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❖"/>
            </a:pPr>
            <a:r>
              <a:rPr b="1" lang="en" sz="1200">
                <a:latin typeface="Open Sans"/>
                <a:ea typeface="Open Sans"/>
                <a:cs typeface="Open Sans"/>
                <a:sym typeface="Open Sans"/>
              </a:rPr>
              <a:t>Fee Neglect:</a:t>
            </a: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 Fees quietly erode returns over time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223" name="Google Shape;223;p5"/>
          <p:cNvCxnSpPr>
            <a:stCxn id="222" idx="1"/>
            <a:endCxn id="217" idx="1"/>
          </p:cNvCxnSpPr>
          <p:nvPr/>
        </p:nvCxnSpPr>
        <p:spPr>
          <a:xfrm flipH="1">
            <a:off x="2663285" y="2754150"/>
            <a:ext cx="547200" cy="4500"/>
          </a:xfrm>
          <a:prstGeom prst="straightConnector1">
            <a:avLst/>
          </a:prstGeom>
          <a:noFill/>
          <a:ln cap="flat" cmpd="sng" w="92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5"/>
          <p:cNvCxnSpPr>
            <a:stCxn id="221" idx="1"/>
            <a:endCxn id="216" idx="1"/>
          </p:cNvCxnSpPr>
          <p:nvPr/>
        </p:nvCxnSpPr>
        <p:spPr>
          <a:xfrm flipH="1">
            <a:off x="2466050" y="3461719"/>
            <a:ext cx="721200" cy="2100"/>
          </a:xfrm>
          <a:prstGeom prst="straightConnector1">
            <a:avLst/>
          </a:prstGeom>
          <a:noFill/>
          <a:ln cap="flat" cmpd="sng" w="92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5"/>
          <p:cNvCxnSpPr>
            <a:stCxn id="220" idx="1"/>
            <a:endCxn id="215" idx="1"/>
          </p:cNvCxnSpPr>
          <p:nvPr/>
        </p:nvCxnSpPr>
        <p:spPr>
          <a:xfrm rot="10800000">
            <a:off x="2278394" y="4169300"/>
            <a:ext cx="932100" cy="0"/>
          </a:xfrm>
          <a:prstGeom prst="straightConnector1">
            <a:avLst/>
          </a:prstGeom>
          <a:noFill/>
          <a:ln cap="flat" cmpd="sng" w="92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5"/>
          <p:cNvSpPr txBox="1"/>
          <p:nvPr/>
        </p:nvSpPr>
        <p:spPr>
          <a:xfrm>
            <a:off x="1078691" y="1369136"/>
            <a:ext cx="15000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88750" lIns="88750" spcFirstLastPara="1" rIns="88750" wrap="square" tIns="8875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65"/>
              </a:spcBef>
              <a:spcAft>
                <a:spcPts val="1165"/>
              </a:spcAft>
              <a:buNone/>
            </a:pPr>
            <a:r>
              <a:rPr b="1" lang="en" sz="1200">
                <a:latin typeface="Open Sans"/>
                <a:ea typeface="Open Sans"/>
                <a:cs typeface="Open Sans"/>
                <a:sym typeface="Open Sans"/>
              </a:rPr>
              <a:t>Problems</a:t>
            </a:r>
            <a:endParaRPr b="1" sz="12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27" name="Google Shape;227;p5"/>
          <p:cNvCxnSpPr/>
          <p:nvPr/>
        </p:nvCxnSpPr>
        <p:spPr>
          <a:xfrm rot="10800000">
            <a:off x="2868792" y="2058722"/>
            <a:ext cx="339000" cy="3300"/>
          </a:xfrm>
          <a:prstGeom prst="straightConnector1">
            <a:avLst/>
          </a:prstGeom>
          <a:noFill/>
          <a:ln cap="flat" cmpd="sng" w="92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5"/>
          <p:cNvSpPr txBox="1"/>
          <p:nvPr/>
        </p:nvSpPr>
        <p:spPr>
          <a:xfrm>
            <a:off x="142500" y="4626175"/>
            <a:ext cx="885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200">
                <a:latin typeface="Open Sans"/>
                <a:ea typeface="Open Sans"/>
                <a:cs typeface="Open Sans"/>
                <a:sym typeface="Open Sans"/>
              </a:rPr>
              <a:t>Motivation</a:t>
            </a: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 →</a:t>
            </a: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 Build a framework that integrates risk, fees, diversification, and performance to match investors’ preference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4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6"/>
          <p:cNvSpPr txBox="1"/>
          <p:nvPr>
            <p:ph type="ctrTitle"/>
          </p:nvPr>
        </p:nvSpPr>
        <p:spPr>
          <a:xfrm flipH="1">
            <a:off x="2662025" y="2536464"/>
            <a:ext cx="28239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</a:rPr>
              <a:t>Dataset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</a:rPr>
              <a:t>Overview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5" name="Google Shape;235;p6"/>
          <p:cNvSpPr txBox="1"/>
          <p:nvPr>
            <p:ph idx="2" type="title"/>
          </p:nvPr>
        </p:nvSpPr>
        <p:spPr>
          <a:xfrm flipH="1">
            <a:off x="5726839" y="2419325"/>
            <a:ext cx="23337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chemeClr val="dk1"/>
                </a:solidFill>
              </a:rPr>
              <a:t>02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g3ab98d7ed9d_0_351"/>
          <p:cNvPicPr preferRelativeResize="0"/>
          <p:nvPr/>
        </p:nvPicPr>
        <p:blipFill rotWithShape="1">
          <a:blip r:embed="rId3">
            <a:alphaModFix/>
          </a:blip>
          <a:srcRect b="27218" l="25445" r="0" t="44593"/>
          <a:stretch/>
        </p:blipFill>
        <p:spPr>
          <a:xfrm flipH="1">
            <a:off x="2375" y="1180250"/>
            <a:ext cx="9139252" cy="19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3ab98d7ed9d_0_351"/>
          <p:cNvSpPr txBox="1"/>
          <p:nvPr/>
        </p:nvSpPr>
        <p:spPr>
          <a:xfrm>
            <a:off x="1703423" y="2516815"/>
            <a:ext cx="987600" cy="109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600">
                <a:solidFill>
                  <a:schemeClr val="accen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Data Source</a:t>
            </a:r>
            <a:endParaRPr b="1" sz="1200">
              <a:solidFill>
                <a:schemeClr val="accen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42" name="Google Shape;242;g3ab98d7ed9d_0_351"/>
          <p:cNvSpPr txBox="1"/>
          <p:nvPr/>
        </p:nvSpPr>
        <p:spPr>
          <a:xfrm>
            <a:off x="6568562" y="2564975"/>
            <a:ext cx="987600" cy="109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6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Scale &amp; Coverage</a:t>
            </a:r>
            <a:endParaRPr b="1" sz="16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43" name="Google Shape;243;g3ab98d7ed9d_0_351"/>
          <p:cNvSpPr txBox="1"/>
          <p:nvPr/>
        </p:nvSpPr>
        <p:spPr>
          <a:xfrm>
            <a:off x="4126356" y="2564975"/>
            <a:ext cx="987600" cy="109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6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Time Horizon</a:t>
            </a:r>
            <a:endParaRPr b="1" sz="12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44" name="Google Shape;244;g3ab98d7ed9d_0_351"/>
          <p:cNvSpPr txBox="1"/>
          <p:nvPr>
            <p:ph type="ctrTitle"/>
          </p:nvPr>
        </p:nvSpPr>
        <p:spPr>
          <a:xfrm>
            <a:off x="495625" y="371900"/>
            <a:ext cx="4054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Dataset Summary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45" name="Google Shape;245;g3ab98d7ed9d_0_351"/>
          <p:cNvSpPr txBox="1"/>
          <p:nvPr/>
        </p:nvSpPr>
        <p:spPr>
          <a:xfrm>
            <a:off x="888065" y="3313985"/>
            <a:ext cx="2340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Char char="❖"/>
            </a:pPr>
            <a:r>
              <a:rPr lang="en"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U.S. Mutual Funds and ETFs dataset from Yahoo Finance</a:t>
            </a:r>
            <a:endParaRPr sz="15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6" name="Google Shape;246;g3ab98d7ed9d_0_351"/>
          <p:cNvSpPr txBox="1"/>
          <p:nvPr/>
        </p:nvSpPr>
        <p:spPr>
          <a:xfrm>
            <a:off x="3415775" y="3360694"/>
            <a:ext cx="24858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Char char="❖"/>
            </a:pPr>
            <a:r>
              <a:rPr i="0" lang="en" sz="15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Historical daily prices</a:t>
            </a:r>
            <a:endParaRPr i="0" sz="15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Char char="❖"/>
            </a:pPr>
            <a:r>
              <a:rPr i="0" lang="en" sz="15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Data up to Nov 2021</a:t>
            </a:r>
            <a:endParaRPr i="0" sz="15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7" name="Google Shape;247;g3ab98d7ed9d_0_351"/>
          <p:cNvSpPr txBox="1"/>
          <p:nvPr/>
        </p:nvSpPr>
        <p:spPr>
          <a:xfrm>
            <a:off x="5994200" y="3360708"/>
            <a:ext cx="24858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Char char="❖"/>
            </a:pPr>
            <a:r>
              <a:rPr i="0" lang="en" sz="15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Mutual Funds: 23,783 funds, 298 attributes</a:t>
            </a:r>
            <a:endParaRPr i="0" sz="15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Char char="❖"/>
            </a:pPr>
            <a:r>
              <a:rPr i="0" lang="en" sz="15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ETFs: 2,310 funds, 142 attributes</a:t>
            </a:r>
            <a:endParaRPr i="0" sz="15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Char char="❖"/>
            </a:pPr>
            <a:r>
              <a:rPr i="0" lang="en" sz="15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ETF Price Records: 3,866,030 daily observations</a:t>
            </a:r>
            <a:endParaRPr i="0" sz="15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Key Attributes</a:t>
            </a:r>
            <a:endParaRPr/>
          </a:p>
        </p:txBody>
      </p:sp>
      <p:sp>
        <p:nvSpPr>
          <p:cNvPr id="253" name="Google Shape;253;p9"/>
          <p:cNvSpPr txBox="1"/>
          <p:nvPr>
            <p:ph idx="1" type="body"/>
          </p:nvPr>
        </p:nvSpPr>
        <p:spPr>
          <a:xfrm>
            <a:off x="771017" y="1325851"/>
            <a:ext cx="2259600" cy="23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>
                <a:latin typeface="DM Serif Display"/>
                <a:ea typeface="DM Serif Display"/>
                <a:cs typeface="DM Serif Display"/>
                <a:sym typeface="DM Serif Display"/>
              </a:rPr>
              <a:t>Fund-Level Attributes</a:t>
            </a:r>
            <a:endParaRPr sz="1600"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❖"/>
            </a:pPr>
            <a:r>
              <a:rPr lang="en" sz="1600"/>
              <a:t>Category, family, asset class</a:t>
            </a:r>
            <a:endParaRPr sz="16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❖"/>
            </a:pPr>
            <a:r>
              <a:rPr lang="en" sz="1600"/>
              <a:t>Expense ratio, turnover</a:t>
            </a:r>
            <a:endParaRPr sz="16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❖"/>
            </a:pPr>
            <a:r>
              <a:rPr lang="en" sz="1600"/>
              <a:t>AUM, share class</a:t>
            </a:r>
            <a:endParaRPr sz="16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❖"/>
            </a:pPr>
            <a:r>
              <a:rPr lang="en" sz="1600"/>
              <a:t>Management style</a:t>
            </a:r>
            <a:endParaRPr sz="1600"/>
          </a:p>
        </p:txBody>
      </p:sp>
      <p:sp>
        <p:nvSpPr>
          <p:cNvPr id="254" name="Google Shape;254;p9"/>
          <p:cNvSpPr txBox="1"/>
          <p:nvPr/>
        </p:nvSpPr>
        <p:spPr>
          <a:xfrm>
            <a:off x="3199750" y="1325850"/>
            <a:ext cx="2607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i="0" lang="en" sz="16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Performance Metrics</a:t>
            </a:r>
            <a:endParaRPr i="0" sz="16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Light"/>
              <a:buChar char="❖"/>
            </a:pPr>
            <a:r>
              <a:rPr i="0" lang="en" sz="16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1Y / 3Y / 5Y returns</a:t>
            </a:r>
            <a:endParaRPr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Light"/>
              <a:buChar char="❖"/>
            </a:pPr>
            <a:r>
              <a:rPr i="0" lang="en" sz="16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Volatility</a:t>
            </a:r>
            <a:endParaRPr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Light"/>
              <a:buChar char="❖"/>
            </a:pPr>
            <a:r>
              <a:rPr i="0" lang="en" sz="16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Sharpe ratio</a:t>
            </a:r>
            <a:endParaRPr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Light"/>
              <a:buChar char="❖"/>
            </a:pPr>
            <a:r>
              <a:rPr i="0" lang="en" sz="16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Beta</a:t>
            </a:r>
            <a:endParaRPr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Light"/>
              <a:buChar char="❖"/>
            </a:pPr>
            <a:r>
              <a:rPr i="0" lang="en" sz="16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Drawdowns</a:t>
            </a:r>
            <a:endParaRPr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55" name="Google Shape;255;p9"/>
          <p:cNvSpPr txBox="1"/>
          <p:nvPr/>
        </p:nvSpPr>
        <p:spPr>
          <a:xfrm>
            <a:off x="6095467" y="1325851"/>
            <a:ext cx="20316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Price Data</a:t>
            </a:r>
            <a:endParaRPr b="1" i="0" sz="16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Light"/>
              <a:buChar char="❖"/>
            </a:pPr>
            <a:r>
              <a:rPr i="0" lang="en" sz="16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Open, high, low, close</a:t>
            </a:r>
            <a:endParaRPr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Light"/>
              <a:buChar char="❖"/>
            </a:pPr>
            <a:r>
              <a:rPr i="0" lang="en" sz="16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Adjusted close</a:t>
            </a:r>
            <a:endParaRPr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 Light"/>
              <a:buChar char="❖"/>
            </a:pPr>
            <a:r>
              <a:rPr i="0" lang="en" sz="16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Volume</a:t>
            </a:r>
            <a:endParaRPr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256" name="Google Shape;256;p9"/>
          <p:cNvCxnSpPr/>
          <p:nvPr/>
        </p:nvCxnSpPr>
        <p:spPr>
          <a:xfrm flipH="1">
            <a:off x="3180550" y="1708725"/>
            <a:ext cx="19200" cy="196500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7" name="Google Shape;257;p9"/>
          <p:cNvCxnSpPr/>
          <p:nvPr/>
        </p:nvCxnSpPr>
        <p:spPr>
          <a:xfrm flipH="1">
            <a:off x="5808385" y="1687764"/>
            <a:ext cx="19200" cy="196500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58" name="Google Shape;258;p9"/>
          <p:cNvGrpSpPr/>
          <p:nvPr/>
        </p:nvGrpSpPr>
        <p:grpSpPr>
          <a:xfrm>
            <a:off x="4350792" y="1803365"/>
            <a:ext cx="287275" cy="326296"/>
            <a:chOff x="5357662" y="4297637"/>
            <a:chExt cx="287275" cy="326296"/>
          </a:xfrm>
        </p:grpSpPr>
        <p:sp>
          <p:nvSpPr>
            <p:cNvPr id="259" name="Google Shape;259;p9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Google Shape;264;p9"/>
          <p:cNvGrpSpPr/>
          <p:nvPr/>
        </p:nvGrpSpPr>
        <p:grpSpPr>
          <a:xfrm>
            <a:off x="1658769" y="1833943"/>
            <a:ext cx="426315" cy="332826"/>
            <a:chOff x="6639652" y="4323777"/>
            <a:chExt cx="426315" cy="332826"/>
          </a:xfrm>
        </p:grpSpPr>
        <p:sp>
          <p:nvSpPr>
            <p:cNvPr id="265" name="Google Shape;265;p9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434343"/>
                </a:highlight>
              </a:endParaRPr>
            </a:p>
          </p:txBody>
        </p:sp>
      </p:grpSp>
      <p:grpSp>
        <p:nvGrpSpPr>
          <p:cNvPr id="275" name="Google Shape;275;p9"/>
          <p:cNvGrpSpPr/>
          <p:nvPr/>
        </p:nvGrpSpPr>
        <p:grpSpPr>
          <a:xfrm>
            <a:off x="6943397" y="1868232"/>
            <a:ext cx="359679" cy="321833"/>
            <a:chOff x="4670239" y="1541599"/>
            <a:chExt cx="359679" cy="321833"/>
          </a:xfrm>
        </p:grpSpPr>
        <p:sp>
          <p:nvSpPr>
            <p:cNvPr id="276" name="Google Shape;276;p9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9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9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4">
            <a:alphaModFix/>
          </a:blip>
          <a:stretch>
            <a:fillRect/>
          </a:stretch>
        </a:blip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0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0"/>
          <p:cNvSpPr txBox="1"/>
          <p:nvPr>
            <p:ph type="ctrTitle"/>
          </p:nvPr>
        </p:nvSpPr>
        <p:spPr>
          <a:xfrm flipH="1">
            <a:off x="4011125" y="1985225"/>
            <a:ext cx="2791500" cy="22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</a:rPr>
              <a:t>Exploratory Data Analysis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7" name="Google Shape;287;p10"/>
          <p:cNvSpPr txBox="1"/>
          <p:nvPr>
            <p:ph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</a:pPr>
            <a:r>
              <a:rPr lang="en">
                <a:solidFill>
                  <a:schemeClr val="dk1"/>
                </a:solidFill>
              </a:rPr>
              <a:t>03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1"/>
          <p:cNvSpPr txBox="1"/>
          <p:nvPr>
            <p:ph type="ctrTitle"/>
          </p:nvPr>
        </p:nvSpPr>
        <p:spPr>
          <a:xfrm>
            <a:off x="128350" y="66400"/>
            <a:ext cx="2596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ETFs Outperform Mutual Funds Over Time</a:t>
            </a:r>
            <a:endParaRPr/>
          </a:p>
        </p:txBody>
      </p:sp>
      <p:sp>
        <p:nvSpPr>
          <p:cNvPr id="293" name="Google Shape;293;p11"/>
          <p:cNvSpPr/>
          <p:nvPr/>
        </p:nvSpPr>
        <p:spPr>
          <a:xfrm flipH="1">
            <a:off x="2829000" y="0"/>
            <a:ext cx="6315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1"/>
          <p:cNvSpPr txBox="1"/>
          <p:nvPr/>
        </p:nvSpPr>
        <p:spPr>
          <a:xfrm>
            <a:off x="0" y="1201525"/>
            <a:ext cx="26574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"/>
              <a:buChar char="❖"/>
            </a:pP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ETFs deliver better cumulative returns, with top reaching </a:t>
            </a:r>
            <a:r>
              <a:rPr b="1" i="0" lang="en" sz="13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15,000%–25,000%+</a:t>
            </a: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" sz="1300">
                <a:latin typeface="Open Sans Light"/>
                <a:ea typeface="Open Sans Light"/>
                <a:cs typeface="Open Sans Light"/>
                <a:sym typeface="Open Sans Light"/>
              </a:rPr>
              <a:t>vs</a:t>
            </a: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2,000–3,000% for the best mutual funds</a:t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"/>
              <a:buChar char="❖"/>
            </a:pP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Leveraged and sector</a:t>
            </a:r>
            <a:r>
              <a:rPr b="1" i="0" lang="en" sz="13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ETFs (e.g., SOXL, TECL, TQQQ) </a:t>
            </a: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show long-term growth, especially during tech-driven bull markets.</a:t>
            </a:r>
            <a:b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i="0" sz="1300" u="none" cap="none" strike="noStrik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❖"/>
            </a:pPr>
            <a:r>
              <a:rPr i="0" lang="en" sz="13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Mutual funds demonstrate steadier, </a:t>
            </a:r>
            <a:r>
              <a:rPr b="1" i="0" lang="en" sz="13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more conservative growth</a:t>
            </a:r>
            <a:endParaRPr b="1" i="0" sz="12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95" name="Google Shape;295;p11"/>
          <p:cNvCxnSpPr/>
          <p:nvPr/>
        </p:nvCxnSpPr>
        <p:spPr>
          <a:xfrm>
            <a:off x="272850" y="4741473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96" name="Google Shape;29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9000" y="66400"/>
            <a:ext cx="6315002" cy="227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29000" y="2257750"/>
            <a:ext cx="6315002" cy="3011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vestment Business Plan By Slidesgo">
  <a:themeElements>
    <a:clrScheme name="Simple Light">
      <a:dk1>
        <a:srgbClr val="F3F3F3"/>
      </a:dk1>
      <a:lt1>
        <a:srgbClr val="434343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